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notesMasterIdLst>
    <p:notesMasterId r:id="rId22"/>
  </p:notesMasterIdLst>
  <p:sldIdLst>
    <p:sldId id="256" r:id="rId2"/>
    <p:sldId id="262" r:id="rId3"/>
    <p:sldId id="263" r:id="rId4"/>
    <p:sldId id="264" r:id="rId5"/>
    <p:sldId id="265" r:id="rId6"/>
    <p:sldId id="266" r:id="rId7"/>
    <p:sldId id="274" r:id="rId8"/>
    <p:sldId id="275" r:id="rId9"/>
    <p:sldId id="257" r:id="rId10"/>
    <p:sldId id="258" r:id="rId11"/>
    <p:sldId id="259" r:id="rId12"/>
    <p:sldId id="260" r:id="rId13"/>
    <p:sldId id="268" r:id="rId14"/>
    <p:sldId id="270" r:id="rId15"/>
    <p:sldId id="269" r:id="rId16"/>
    <p:sldId id="267" r:id="rId17"/>
    <p:sldId id="271" r:id="rId18"/>
    <p:sldId id="272" r:id="rId19"/>
    <p:sldId id="273" r:id="rId20"/>
    <p:sldId id="276"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93" autoAdjust="0"/>
    <p:restoredTop sz="64770" autoAdjust="0"/>
  </p:normalViewPr>
  <p:slideViewPr>
    <p:cSldViewPr snapToGrid="0">
      <p:cViewPr varScale="1">
        <p:scale>
          <a:sx n="71" d="100"/>
          <a:sy n="71" d="100"/>
        </p:scale>
        <p:origin x="1998"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17B0460-A200-4180-A0D0-5D960B34454F}" type="doc">
      <dgm:prSet loTypeId="urn:microsoft.com/office/officeart/2005/8/layout/vProcess5" loCatId="process" qsTypeId="urn:microsoft.com/office/officeart/2005/8/quickstyle/simple1" qsCatId="simple" csTypeId="urn:microsoft.com/office/officeart/2005/8/colors/accent1_2" csCatId="accent1"/>
      <dgm:spPr/>
      <dgm:t>
        <a:bodyPr/>
        <a:lstStyle/>
        <a:p>
          <a:endParaRPr lang="en-US"/>
        </a:p>
      </dgm:t>
    </dgm:pt>
    <dgm:pt modelId="{9B02E737-3FD5-4E6F-9FD2-61928E677184}">
      <dgm:prSet/>
      <dgm:spPr/>
      <dgm:t>
        <a:bodyPr/>
        <a:lstStyle/>
        <a:p>
          <a:r>
            <a:rPr lang="en-US" dirty="0">
              <a:latin typeface="Arial" panose="020B0604020202020204" pitchFamily="34" charset="0"/>
              <a:cs typeface="Arial" panose="020B0604020202020204" pitchFamily="34" charset="0"/>
            </a:rPr>
            <a:t>In 2022, consumers reported mind-boggling losses of nearly $8.8 billion to scams and fraud, as revealed by the Federal Trade Commission (FTC)</a:t>
          </a:r>
        </a:p>
      </dgm:t>
    </dgm:pt>
    <dgm:pt modelId="{1E7A966C-DB79-423E-8743-1B0D9748CBB2}" type="parTrans" cxnId="{0EA395AF-CE2C-475D-8957-C9BB656616D0}">
      <dgm:prSet/>
      <dgm:spPr/>
      <dgm:t>
        <a:bodyPr/>
        <a:lstStyle/>
        <a:p>
          <a:endParaRPr lang="en-US"/>
        </a:p>
      </dgm:t>
    </dgm:pt>
    <dgm:pt modelId="{7F4C8D74-BBA1-44D3-A6D7-672FCD4855A7}" type="sibTrans" cxnId="{0EA395AF-CE2C-475D-8957-C9BB656616D0}">
      <dgm:prSet/>
      <dgm:spPr/>
      <dgm:t>
        <a:bodyPr/>
        <a:lstStyle/>
        <a:p>
          <a:endParaRPr lang="en-US"/>
        </a:p>
      </dgm:t>
    </dgm:pt>
    <dgm:pt modelId="{EE3E647F-50E5-48B1-8184-11ACBDA3F9F1}">
      <dgm:prSet/>
      <dgm:spPr/>
      <dgm:t>
        <a:bodyPr/>
        <a:lstStyle/>
        <a:p>
          <a:r>
            <a:rPr lang="en-US" dirty="0">
              <a:latin typeface="Arial" panose="020B0604020202020204" pitchFamily="34" charset="0"/>
              <a:cs typeface="Arial" panose="020B0604020202020204" pitchFamily="34" charset="0"/>
            </a:rPr>
            <a:t>Credit card fraud. It's the arch-nemesis of financial stability, causing over $180 million in annual losses and keeping 26% of the adult U.S. population on high alert</a:t>
          </a:r>
        </a:p>
      </dgm:t>
    </dgm:pt>
    <dgm:pt modelId="{C2D4B749-7473-4B7B-ACFC-4955A7B2FB74}" type="parTrans" cxnId="{DB11F908-49C1-4435-B0F0-96D4B1227494}">
      <dgm:prSet/>
      <dgm:spPr/>
      <dgm:t>
        <a:bodyPr/>
        <a:lstStyle/>
        <a:p>
          <a:endParaRPr lang="en-US"/>
        </a:p>
      </dgm:t>
    </dgm:pt>
    <dgm:pt modelId="{5103EB15-546E-46B0-B566-CDD79967BA9D}" type="sibTrans" cxnId="{DB11F908-49C1-4435-B0F0-96D4B1227494}">
      <dgm:prSet/>
      <dgm:spPr/>
      <dgm:t>
        <a:bodyPr/>
        <a:lstStyle/>
        <a:p>
          <a:endParaRPr lang="en-US"/>
        </a:p>
      </dgm:t>
    </dgm:pt>
    <dgm:pt modelId="{8683F22F-A67D-431A-916F-7CF0038EBC8D}" type="pres">
      <dgm:prSet presAssocID="{517B0460-A200-4180-A0D0-5D960B34454F}" presName="outerComposite" presStyleCnt="0">
        <dgm:presLayoutVars>
          <dgm:chMax val="5"/>
          <dgm:dir/>
          <dgm:resizeHandles val="exact"/>
        </dgm:presLayoutVars>
      </dgm:prSet>
      <dgm:spPr/>
    </dgm:pt>
    <dgm:pt modelId="{2666175F-8E04-4914-863D-126B91C10F91}" type="pres">
      <dgm:prSet presAssocID="{517B0460-A200-4180-A0D0-5D960B34454F}" presName="dummyMaxCanvas" presStyleCnt="0">
        <dgm:presLayoutVars/>
      </dgm:prSet>
      <dgm:spPr/>
    </dgm:pt>
    <dgm:pt modelId="{DD75B2D6-9B53-4218-B3A2-54A4A50B4FD9}" type="pres">
      <dgm:prSet presAssocID="{517B0460-A200-4180-A0D0-5D960B34454F}" presName="TwoNodes_1" presStyleLbl="node1" presStyleIdx="0" presStyleCnt="2">
        <dgm:presLayoutVars>
          <dgm:bulletEnabled val="1"/>
        </dgm:presLayoutVars>
      </dgm:prSet>
      <dgm:spPr/>
    </dgm:pt>
    <dgm:pt modelId="{20A7AF2F-C078-4388-B981-8B4B04FE79D2}" type="pres">
      <dgm:prSet presAssocID="{517B0460-A200-4180-A0D0-5D960B34454F}" presName="TwoNodes_2" presStyleLbl="node1" presStyleIdx="1" presStyleCnt="2">
        <dgm:presLayoutVars>
          <dgm:bulletEnabled val="1"/>
        </dgm:presLayoutVars>
      </dgm:prSet>
      <dgm:spPr/>
    </dgm:pt>
    <dgm:pt modelId="{9A831856-89DC-4DF0-B286-C2F542322B9A}" type="pres">
      <dgm:prSet presAssocID="{517B0460-A200-4180-A0D0-5D960B34454F}" presName="TwoConn_1-2" presStyleLbl="fgAccFollowNode1" presStyleIdx="0" presStyleCnt="1">
        <dgm:presLayoutVars>
          <dgm:bulletEnabled val="1"/>
        </dgm:presLayoutVars>
      </dgm:prSet>
      <dgm:spPr/>
    </dgm:pt>
    <dgm:pt modelId="{D1F68DCB-F0C2-41BE-8571-01857B464F2F}" type="pres">
      <dgm:prSet presAssocID="{517B0460-A200-4180-A0D0-5D960B34454F}" presName="TwoNodes_1_text" presStyleLbl="node1" presStyleIdx="1" presStyleCnt="2">
        <dgm:presLayoutVars>
          <dgm:bulletEnabled val="1"/>
        </dgm:presLayoutVars>
      </dgm:prSet>
      <dgm:spPr/>
    </dgm:pt>
    <dgm:pt modelId="{C05C5472-4E84-45E3-BFDE-1218FF458AA5}" type="pres">
      <dgm:prSet presAssocID="{517B0460-A200-4180-A0D0-5D960B34454F}" presName="TwoNodes_2_text" presStyleLbl="node1" presStyleIdx="1" presStyleCnt="2">
        <dgm:presLayoutVars>
          <dgm:bulletEnabled val="1"/>
        </dgm:presLayoutVars>
      </dgm:prSet>
      <dgm:spPr/>
    </dgm:pt>
  </dgm:ptLst>
  <dgm:cxnLst>
    <dgm:cxn modelId="{DB11F908-49C1-4435-B0F0-96D4B1227494}" srcId="{517B0460-A200-4180-A0D0-5D960B34454F}" destId="{EE3E647F-50E5-48B1-8184-11ACBDA3F9F1}" srcOrd="1" destOrd="0" parTransId="{C2D4B749-7473-4B7B-ACFC-4955A7B2FB74}" sibTransId="{5103EB15-546E-46B0-B566-CDD79967BA9D}"/>
    <dgm:cxn modelId="{D474835C-FB79-4A49-AE71-9312D2EBB7F7}" type="presOf" srcId="{7F4C8D74-BBA1-44D3-A6D7-672FCD4855A7}" destId="{9A831856-89DC-4DF0-B286-C2F542322B9A}" srcOrd="0" destOrd="0" presId="urn:microsoft.com/office/officeart/2005/8/layout/vProcess5"/>
    <dgm:cxn modelId="{85F9F54C-38E1-47D4-8E51-0029185103BD}" type="presOf" srcId="{EE3E647F-50E5-48B1-8184-11ACBDA3F9F1}" destId="{20A7AF2F-C078-4388-B981-8B4B04FE79D2}" srcOrd="0" destOrd="0" presId="urn:microsoft.com/office/officeart/2005/8/layout/vProcess5"/>
    <dgm:cxn modelId="{6E090471-BFDA-45A7-89E8-02E0F2E41AF8}" type="presOf" srcId="{517B0460-A200-4180-A0D0-5D960B34454F}" destId="{8683F22F-A67D-431A-916F-7CF0038EBC8D}" srcOrd="0" destOrd="0" presId="urn:microsoft.com/office/officeart/2005/8/layout/vProcess5"/>
    <dgm:cxn modelId="{32D72796-76AC-47BA-BFC8-B6B59AC35A03}" type="presOf" srcId="{9B02E737-3FD5-4E6F-9FD2-61928E677184}" destId="{DD75B2D6-9B53-4218-B3A2-54A4A50B4FD9}" srcOrd="0" destOrd="0" presId="urn:microsoft.com/office/officeart/2005/8/layout/vProcess5"/>
    <dgm:cxn modelId="{0EA395AF-CE2C-475D-8957-C9BB656616D0}" srcId="{517B0460-A200-4180-A0D0-5D960B34454F}" destId="{9B02E737-3FD5-4E6F-9FD2-61928E677184}" srcOrd="0" destOrd="0" parTransId="{1E7A966C-DB79-423E-8743-1B0D9748CBB2}" sibTransId="{7F4C8D74-BBA1-44D3-A6D7-672FCD4855A7}"/>
    <dgm:cxn modelId="{FDB6E2E5-922D-41C3-A6EB-1FEE79440553}" type="presOf" srcId="{9B02E737-3FD5-4E6F-9FD2-61928E677184}" destId="{D1F68DCB-F0C2-41BE-8571-01857B464F2F}" srcOrd="1" destOrd="0" presId="urn:microsoft.com/office/officeart/2005/8/layout/vProcess5"/>
    <dgm:cxn modelId="{07F214EC-FE29-42C1-A593-34CC826B0ADD}" type="presOf" srcId="{EE3E647F-50E5-48B1-8184-11ACBDA3F9F1}" destId="{C05C5472-4E84-45E3-BFDE-1218FF458AA5}" srcOrd="1" destOrd="0" presId="urn:microsoft.com/office/officeart/2005/8/layout/vProcess5"/>
    <dgm:cxn modelId="{70CDE631-71A2-4292-B87F-2F0002B23AEE}" type="presParOf" srcId="{8683F22F-A67D-431A-916F-7CF0038EBC8D}" destId="{2666175F-8E04-4914-863D-126B91C10F91}" srcOrd="0" destOrd="0" presId="urn:microsoft.com/office/officeart/2005/8/layout/vProcess5"/>
    <dgm:cxn modelId="{0589A51E-152F-42E9-9B80-D3D695B245C5}" type="presParOf" srcId="{8683F22F-A67D-431A-916F-7CF0038EBC8D}" destId="{DD75B2D6-9B53-4218-B3A2-54A4A50B4FD9}" srcOrd="1" destOrd="0" presId="urn:microsoft.com/office/officeart/2005/8/layout/vProcess5"/>
    <dgm:cxn modelId="{FC25C1FB-BDD4-4F8D-B231-3C210C392B2D}" type="presParOf" srcId="{8683F22F-A67D-431A-916F-7CF0038EBC8D}" destId="{20A7AF2F-C078-4388-B981-8B4B04FE79D2}" srcOrd="2" destOrd="0" presId="urn:microsoft.com/office/officeart/2005/8/layout/vProcess5"/>
    <dgm:cxn modelId="{DCBE8C1D-D59B-44FA-8821-0CC2090EF610}" type="presParOf" srcId="{8683F22F-A67D-431A-916F-7CF0038EBC8D}" destId="{9A831856-89DC-4DF0-B286-C2F542322B9A}" srcOrd="3" destOrd="0" presId="urn:microsoft.com/office/officeart/2005/8/layout/vProcess5"/>
    <dgm:cxn modelId="{F2089E29-9DEE-4889-A35B-826E9984D0CA}" type="presParOf" srcId="{8683F22F-A67D-431A-916F-7CF0038EBC8D}" destId="{D1F68DCB-F0C2-41BE-8571-01857B464F2F}" srcOrd="4" destOrd="0" presId="urn:microsoft.com/office/officeart/2005/8/layout/vProcess5"/>
    <dgm:cxn modelId="{FB3A40CC-16FF-4B70-A8EF-467B1EAD65F4}" type="presParOf" srcId="{8683F22F-A67D-431A-916F-7CF0038EBC8D}" destId="{C05C5472-4E84-45E3-BFDE-1218FF458AA5}" srcOrd="5" destOrd="0" presId="urn:microsoft.com/office/officeart/2005/8/layout/vProcess5"/>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890A1AD-912D-4978-A5BA-0B61D1BDE9E5}" type="doc">
      <dgm:prSet loTypeId="urn:microsoft.com/office/officeart/2016/7/layout/VerticalSolidActionList" loCatId="List" qsTypeId="urn:microsoft.com/office/officeart/2005/8/quickstyle/simple1" qsCatId="simple" csTypeId="urn:microsoft.com/office/officeart/2005/8/colors/colorful2" csCatId="colorful"/>
      <dgm:spPr/>
      <dgm:t>
        <a:bodyPr/>
        <a:lstStyle/>
        <a:p>
          <a:endParaRPr lang="en-US"/>
        </a:p>
      </dgm:t>
    </dgm:pt>
    <dgm:pt modelId="{14F707CC-51BC-4812-AD00-144A3831ACB3}">
      <dgm:prSet/>
      <dgm:spPr/>
      <dgm:t>
        <a:bodyPr/>
        <a:lstStyle/>
        <a:p>
          <a:r>
            <a:rPr lang="en-US" b="1" i="0"/>
            <a:t>MCC: Merchant Category Code And Merchant Name </a:t>
          </a:r>
          <a:endParaRPr lang="en-US"/>
        </a:p>
      </dgm:t>
    </dgm:pt>
    <dgm:pt modelId="{F4EBEC81-ECA2-4CE3-92AC-E6FD005DC3C5}" type="parTrans" cxnId="{FF674AC0-9A82-46D0-9B24-C8403F947B28}">
      <dgm:prSet/>
      <dgm:spPr/>
      <dgm:t>
        <a:bodyPr/>
        <a:lstStyle/>
        <a:p>
          <a:endParaRPr lang="en-US"/>
        </a:p>
      </dgm:t>
    </dgm:pt>
    <dgm:pt modelId="{740DA6AB-0B37-4A5B-B7A4-9A88C5F6AAB8}" type="sibTrans" cxnId="{FF674AC0-9A82-46D0-9B24-C8403F947B28}">
      <dgm:prSet/>
      <dgm:spPr/>
      <dgm:t>
        <a:bodyPr/>
        <a:lstStyle/>
        <a:p>
          <a:endParaRPr lang="en-US"/>
        </a:p>
      </dgm:t>
    </dgm:pt>
    <dgm:pt modelId="{DF628184-D228-494E-AB79-61EC35CACF36}">
      <dgm:prSet custT="1"/>
      <dgm:spPr/>
      <dgm:t>
        <a:bodyPr/>
        <a:lstStyle/>
        <a:p>
          <a:r>
            <a:rPr lang="en-US" sz="1800" b="0" i="0" dirty="0"/>
            <a:t>Insight: Certain types of merchants or industries may be more susceptible to fraudulent activities than others. Some businesses are at a higher risk of fraud than others. This can happen because they handle a lot of transactions, sell expensive items, or offer products that are popular in the illegal market. It's important to know which businesses might be more vulnerable to fraud</a:t>
          </a:r>
          <a:endParaRPr lang="en-US" sz="1800" dirty="0"/>
        </a:p>
      </dgm:t>
    </dgm:pt>
    <dgm:pt modelId="{38361ED5-112B-4620-9F6B-FF60DDD0C264}" type="parTrans" cxnId="{3D07B790-2A9E-4CF7-8FD8-01489310CE86}">
      <dgm:prSet/>
      <dgm:spPr/>
      <dgm:t>
        <a:bodyPr/>
        <a:lstStyle/>
        <a:p>
          <a:endParaRPr lang="en-US"/>
        </a:p>
      </dgm:t>
    </dgm:pt>
    <dgm:pt modelId="{7AE179D6-C124-4B41-9A6F-59A842A1922D}" type="sibTrans" cxnId="{3D07B790-2A9E-4CF7-8FD8-01489310CE86}">
      <dgm:prSet/>
      <dgm:spPr/>
      <dgm:t>
        <a:bodyPr/>
        <a:lstStyle/>
        <a:p>
          <a:endParaRPr lang="en-US"/>
        </a:p>
      </dgm:t>
    </dgm:pt>
    <dgm:pt modelId="{B713C264-1E07-4B23-B195-5A7B1A44EDCB}">
      <dgm:prSet/>
      <dgm:spPr/>
      <dgm:t>
        <a:bodyPr/>
        <a:lstStyle/>
        <a:p>
          <a:r>
            <a:rPr lang="en-US" b="1" i="0"/>
            <a:t>Amount: transaction amount </a:t>
          </a:r>
          <a:endParaRPr lang="en-US"/>
        </a:p>
      </dgm:t>
    </dgm:pt>
    <dgm:pt modelId="{EAEF645A-2EDC-4CCC-AF7F-52D8F4FECC78}" type="parTrans" cxnId="{EB480D78-CACA-495D-89C0-A16F8D554601}">
      <dgm:prSet/>
      <dgm:spPr/>
      <dgm:t>
        <a:bodyPr/>
        <a:lstStyle/>
        <a:p>
          <a:endParaRPr lang="en-US"/>
        </a:p>
      </dgm:t>
    </dgm:pt>
    <dgm:pt modelId="{1652886D-C49B-4B16-90C6-061D459E34B3}" type="sibTrans" cxnId="{EB480D78-CACA-495D-89C0-A16F8D554601}">
      <dgm:prSet/>
      <dgm:spPr/>
      <dgm:t>
        <a:bodyPr/>
        <a:lstStyle/>
        <a:p>
          <a:endParaRPr lang="en-US"/>
        </a:p>
      </dgm:t>
    </dgm:pt>
    <dgm:pt modelId="{7C4E257C-689E-49AD-A4C7-73B2E3CF2432}">
      <dgm:prSet custT="1"/>
      <dgm:spPr/>
      <dgm:t>
        <a:bodyPr/>
        <a:lstStyle/>
        <a:p>
          <a:r>
            <a:rPr lang="en-US" sz="1800" b="0" i="0" dirty="0"/>
            <a:t>Insight: Fraudsters often use the size of a transaction to their advantage. They might make big purchases to get as much as they can before the card is reported stolen. Alternatively, they could make small purchases to check if the card works without attracting attention. So, if you notice transactions much bigger or smaller than your usual spending, it's a warning sign.</a:t>
          </a:r>
          <a:endParaRPr lang="en-US" sz="1800" dirty="0"/>
        </a:p>
      </dgm:t>
    </dgm:pt>
    <dgm:pt modelId="{FECD68FA-6755-4925-85EC-608B0A643E79}" type="parTrans" cxnId="{4FBF0DA8-6A8E-423A-97FC-D24A9548E97B}">
      <dgm:prSet/>
      <dgm:spPr/>
      <dgm:t>
        <a:bodyPr/>
        <a:lstStyle/>
        <a:p>
          <a:endParaRPr lang="en-US"/>
        </a:p>
      </dgm:t>
    </dgm:pt>
    <dgm:pt modelId="{7E2FFD73-7BC5-43F6-8EEF-34F5E498BC53}" type="sibTrans" cxnId="{4FBF0DA8-6A8E-423A-97FC-D24A9548E97B}">
      <dgm:prSet/>
      <dgm:spPr/>
      <dgm:t>
        <a:bodyPr/>
        <a:lstStyle/>
        <a:p>
          <a:endParaRPr lang="en-US"/>
        </a:p>
      </dgm:t>
    </dgm:pt>
    <dgm:pt modelId="{3A6E594C-FAC5-4953-BF5D-442806F732AE}" type="pres">
      <dgm:prSet presAssocID="{6890A1AD-912D-4978-A5BA-0B61D1BDE9E5}" presName="Name0" presStyleCnt="0">
        <dgm:presLayoutVars>
          <dgm:dir/>
          <dgm:animLvl val="lvl"/>
          <dgm:resizeHandles val="exact"/>
        </dgm:presLayoutVars>
      </dgm:prSet>
      <dgm:spPr/>
    </dgm:pt>
    <dgm:pt modelId="{CDDCB9ED-2DF1-41BC-8F2F-9967F29A86A5}" type="pres">
      <dgm:prSet presAssocID="{14F707CC-51BC-4812-AD00-144A3831ACB3}" presName="linNode" presStyleCnt="0"/>
      <dgm:spPr/>
    </dgm:pt>
    <dgm:pt modelId="{C48FFBF8-B9FF-415B-A6D2-DCB7D69CE176}" type="pres">
      <dgm:prSet presAssocID="{14F707CC-51BC-4812-AD00-144A3831ACB3}" presName="parentText" presStyleLbl="alignNode1" presStyleIdx="0" presStyleCnt="2">
        <dgm:presLayoutVars>
          <dgm:chMax val="1"/>
          <dgm:bulletEnabled/>
        </dgm:presLayoutVars>
      </dgm:prSet>
      <dgm:spPr/>
    </dgm:pt>
    <dgm:pt modelId="{2881DE25-85A5-4E34-9ED9-A3C396CE0EEE}" type="pres">
      <dgm:prSet presAssocID="{14F707CC-51BC-4812-AD00-144A3831ACB3}" presName="descendantText" presStyleLbl="alignAccFollowNode1" presStyleIdx="0" presStyleCnt="2">
        <dgm:presLayoutVars>
          <dgm:bulletEnabled/>
        </dgm:presLayoutVars>
      </dgm:prSet>
      <dgm:spPr/>
    </dgm:pt>
    <dgm:pt modelId="{7DD162DE-B4B0-4B1A-860F-D2974E74D69A}" type="pres">
      <dgm:prSet presAssocID="{740DA6AB-0B37-4A5B-B7A4-9A88C5F6AAB8}" presName="sp" presStyleCnt="0"/>
      <dgm:spPr/>
    </dgm:pt>
    <dgm:pt modelId="{7DD9DD04-59D1-4117-8E2B-AE47BBE08572}" type="pres">
      <dgm:prSet presAssocID="{B713C264-1E07-4B23-B195-5A7B1A44EDCB}" presName="linNode" presStyleCnt="0"/>
      <dgm:spPr/>
    </dgm:pt>
    <dgm:pt modelId="{72DF32F9-4D06-4726-B64B-D040FC0D7C59}" type="pres">
      <dgm:prSet presAssocID="{B713C264-1E07-4B23-B195-5A7B1A44EDCB}" presName="parentText" presStyleLbl="alignNode1" presStyleIdx="1" presStyleCnt="2">
        <dgm:presLayoutVars>
          <dgm:chMax val="1"/>
          <dgm:bulletEnabled/>
        </dgm:presLayoutVars>
      </dgm:prSet>
      <dgm:spPr/>
    </dgm:pt>
    <dgm:pt modelId="{F5E48F70-A9CB-4051-9FB8-986B9985D3BD}" type="pres">
      <dgm:prSet presAssocID="{B713C264-1E07-4B23-B195-5A7B1A44EDCB}" presName="descendantText" presStyleLbl="alignAccFollowNode1" presStyleIdx="1" presStyleCnt="2">
        <dgm:presLayoutVars>
          <dgm:bulletEnabled/>
        </dgm:presLayoutVars>
      </dgm:prSet>
      <dgm:spPr/>
    </dgm:pt>
  </dgm:ptLst>
  <dgm:cxnLst>
    <dgm:cxn modelId="{738C600D-C70C-4C78-A86B-4660A7DD636D}" type="presOf" srcId="{14F707CC-51BC-4812-AD00-144A3831ACB3}" destId="{C48FFBF8-B9FF-415B-A6D2-DCB7D69CE176}" srcOrd="0" destOrd="0" presId="urn:microsoft.com/office/officeart/2016/7/layout/VerticalSolidActionList"/>
    <dgm:cxn modelId="{7EDE7C2E-B56F-4CA3-9F31-6231B166E651}" type="presOf" srcId="{B713C264-1E07-4B23-B195-5A7B1A44EDCB}" destId="{72DF32F9-4D06-4726-B64B-D040FC0D7C59}" srcOrd="0" destOrd="0" presId="urn:microsoft.com/office/officeart/2016/7/layout/VerticalSolidActionList"/>
    <dgm:cxn modelId="{EB480D78-CACA-495D-89C0-A16F8D554601}" srcId="{6890A1AD-912D-4978-A5BA-0B61D1BDE9E5}" destId="{B713C264-1E07-4B23-B195-5A7B1A44EDCB}" srcOrd="1" destOrd="0" parTransId="{EAEF645A-2EDC-4CCC-AF7F-52D8F4FECC78}" sibTransId="{1652886D-C49B-4B16-90C6-061D459E34B3}"/>
    <dgm:cxn modelId="{3D07B790-2A9E-4CF7-8FD8-01489310CE86}" srcId="{14F707CC-51BC-4812-AD00-144A3831ACB3}" destId="{DF628184-D228-494E-AB79-61EC35CACF36}" srcOrd="0" destOrd="0" parTransId="{38361ED5-112B-4620-9F6B-FF60DDD0C264}" sibTransId="{7AE179D6-C124-4B41-9A6F-59A842A1922D}"/>
    <dgm:cxn modelId="{D27956A2-2BF2-49B8-919C-D95684684891}" type="presOf" srcId="{6890A1AD-912D-4978-A5BA-0B61D1BDE9E5}" destId="{3A6E594C-FAC5-4953-BF5D-442806F732AE}" srcOrd="0" destOrd="0" presId="urn:microsoft.com/office/officeart/2016/7/layout/VerticalSolidActionList"/>
    <dgm:cxn modelId="{4FBF0DA8-6A8E-423A-97FC-D24A9548E97B}" srcId="{B713C264-1E07-4B23-B195-5A7B1A44EDCB}" destId="{7C4E257C-689E-49AD-A4C7-73B2E3CF2432}" srcOrd="0" destOrd="0" parTransId="{FECD68FA-6755-4925-85EC-608B0A643E79}" sibTransId="{7E2FFD73-7BC5-43F6-8EEF-34F5E498BC53}"/>
    <dgm:cxn modelId="{FF674AC0-9A82-46D0-9B24-C8403F947B28}" srcId="{6890A1AD-912D-4978-A5BA-0B61D1BDE9E5}" destId="{14F707CC-51BC-4812-AD00-144A3831ACB3}" srcOrd="0" destOrd="0" parTransId="{F4EBEC81-ECA2-4CE3-92AC-E6FD005DC3C5}" sibTransId="{740DA6AB-0B37-4A5B-B7A4-9A88C5F6AAB8}"/>
    <dgm:cxn modelId="{B02866C2-09E5-459D-9A43-90B92B040DE6}" type="presOf" srcId="{7C4E257C-689E-49AD-A4C7-73B2E3CF2432}" destId="{F5E48F70-A9CB-4051-9FB8-986B9985D3BD}" srcOrd="0" destOrd="0" presId="urn:microsoft.com/office/officeart/2016/7/layout/VerticalSolidActionList"/>
    <dgm:cxn modelId="{775AF2FC-BA4D-459C-8BD6-AB24D8743FF9}" type="presOf" srcId="{DF628184-D228-494E-AB79-61EC35CACF36}" destId="{2881DE25-85A5-4E34-9ED9-A3C396CE0EEE}" srcOrd="0" destOrd="0" presId="urn:microsoft.com/office/officeart/2016/7/layout/VerticalSolidActionList"/>
    <dgm:cxn modelId="{47CD2760-5830-418C-A517-F49A3C2C1342}" type="presParOf" srcId="{3A6E594C-FAC5-4953-BF5D-442806F732AE}" destId="{CDDCB9ED-2DF1-41BC-8F2F-9967F29A86A5}" srcOrd="0" destOrd="0" presId="urn:microsoft.com/office/officeart/2016/7/layout/VerticalSolidActionList"/>
    <dgm:cxn modelId="{2911DCC7-98AC-4A67-A01E-42C1E1C03228}" type="presParOf" srcId="{CDDCB9ED-2DF1-41BC-8F2F-9967F29A86A5}" destId="{C48FFBF8-B9FF-415B-A6D2-DCB7D69CE176}" srcOrd="0" destOrd="0" presId="urn:microsoft.com/office/officeart/2016/7/layout/VerticalSolidActionList"/>
    <dgm:cxn modelId="{24826037-6792-44DC-99A9-68279642010A}" type="presParOf" srcId="{CDDCB9ED-2DF1-41BC-8F2F-9967F29A86A5}" destId="{2881DE25-85A5-4E34-9ED9-A3C396CE0EEE}" srcOrd="1" destOrd="0" presId="urn:microsoft.com/office/officeart/2016/7/layout/VerticalSolidActionList"/>
    <dgm:cxn modelId="{502593D3-84CB-455E-B7A6-AAFCDA66494B}" type="presParOf" srcId="{3A6E594C-FAC5-4953-BF5D-442806F732AE}" destId="{7DD162DE-B4B0-4B1A-860F-D2974E74D69A}" srcOrd="1" destOrd="0" presId="urn:microsoft.com/office/officeart/2016/7/layout/VerticalSolidActionList"/>
    <dgm:cxn modelId="{EBB66BBE-1BAC-405D-B1A8-93A4F9507490}" type="presParOf" srcId="{3A6E594C-FAC5-4953-BF5D-442806F732AE}" destId="{7DD9DD04-59D1-4117-8E2B-AE47BBE08572}" srcOrd="2" destOrd="0" presId="urn:microsoft.com/office/officeart/2016/7/layout/VerticalSolidActionList"/>
    <dgm:cxn modelId="{3970F251-B37B-4934-884A-A43FF41A73ED}" type="presParOf" srcId="{7DD9DD04-59D1-4117-8E2B-AE47BBE08572}" destId="{72DF32F9-4D06-4726-B64B-D040FC0D7C59}" srcOrd="0" destOrd="0" presId="urn:microsoft.com/office/officeart/2016/7/layout/VerticalSolidActionList"/>
    <dgm:cxn modelId="{B755DBDC-DE3B-4ECA-AD85-D270EF13AB31}" type="presParOf" srcId="{7DD9DD04-59D1-4117-8E2B-AE47BBE08572}" destId="{F5E48F70-A9CB-4051-9FB8-986B9985D3BD}" srcOrd="1" destOrd="0" presId="urn:microsoft.com/office/officeart/2016/7/layout/VerticalSolidAction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83CE93B-0D23-42D6-AAD3-35756FD240A8}"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n-US"/>
        </a:p>
      </dgm:t>
    </dgm:pt>
    <dgm:pt modelId="{7F81F7FF-384C-42EB-90FB-6BF014800796}">
      <dgm:prSet/>
      <dgm:spPr/>
      <dgm:t>
        <a:bodyPr/>
        <a:lstStyle/>
        <a:p>
          <a:r>
            <a:rPr lang="en-US" b="1" i="0" dirty="0"/>
            <a:t>For MCC and Merchant Name: </a:t>
          </a:r>
        </a:p>
        <a:p>
          <a:r>
            <a:rPr lang="en-US" b="0" i="0" dirty="0"/>
            <a:t> Businesses and credit card companies need to pay extra attention to certain types of stores that are more likely to face fraud. They should keep a close watch and put extra safety measures in place for these places. It's also a good idea to educate people about being careful when shopping in these specific areas.</a:t>
          </a:r>
          <a:endParaRPr lang="en-US" dirty="0"/>
        </a:p>
      </dgm:t>
    </dgm:pt>
    <dgm:pt modelId="{415F5E0D-7699-419A-8B3F-E12E583E9207}" type="parTrans" cxnId="{4916C725-6018-4ED8-833F-F2ACAB8E5E21}">
      <dgm:prSet/>
      <dgm:spPr/>
      <dgm:t>
        <a:bodyPr/>
        <a:lstStyle/>
        <a:p>
          <a:endParaRPr lang="en-US"/>
        </a:p>
      </dgm:t>
    </dgm:pt>
    <dgm:pt modelId="{8CF538C7-5CDB-4A35-B2BD-1E0CDB6956E6}" type="sibTrans" cxnId="{4916C725-6018-4ED8-833F-F2ACAB8E5E21}">
      <dgm:prSet/>
      <dgm:spPr/>
      <dgm:t>
        <a:bodyPr/>
        <a:lstStyle/>
        <a:p>
          <a:endParaRPr lang="en-US"/>
        </a:p>
      </dgm:t>
    </dgm:pt>
    <dgm:pt modelId="{828CC42B-2E7C-451A-A973-E17BB15C0435}">
      <dgm:prSet/>
      <dgm:spPr/>
      <dgm:t>
        <a:bodyPr/>
        <a:lstStyle/>
        <a:p>
          <a:r>
            <a:rPr lang="en-US" b="1" i="0" dirty="0"/>
            <a:t>For Amount: </a:t>
          </a:r>
        </a:p>
        <a:p>
          <a:r>
            <a:rPr lang="en-US" b="0" i="0" dirty="0"/>
            <a:t>Create a smart system that spots really high or low transactions compared to what a user usually spends. If something unusual happens, let users know about it</a:t>
          </a:r>
          <a:endParaRPr lang="en-US" dirty="0"/>
        </a:p>
      </dgm:t>
    </dgm:pt>
    <dgm:pt modelId="{951548D4-8795-498A-8C0D-A4022F56AFD5}" type="parTrans" cxnId="{C23030E7-BCFF-4010-9982-7F74266CFFFA}">
      <dgm:prSet/>
      <dgm:spPr/>
      <dgm:t>
        <a:bodyPr/>
        <a:lstStyle/>
        <a:p>
          <a:endParaRPr lang="en-US"/>
        </a:p>
      </dgm:t>
    </dgm:pt>
    <dgm:pt modelId="{EE9D4B44-50EF-4C07-9505-A5BC39B4A32E}" type="sibTrans" cxnId="{C23030E7-BCFF-4010-9982-7F74266CFFFA}">
      <dgm:prSet/>
      <dgm:spPr/>
      <dgm:t>
        <a:bodyPr/>
        <a:lstStyle/>
        <a:p>
          <a:endParaRPr lang="en-US"/>
        </a:p>
      </dgm:t>
    </dgm:pt>
    <dgm:pt modelId="{10ED534E-3DF6-4D77-BA25-3F397FB69B84}" type="pres">
      <dgm:prSet presAssocID="{C83CE93B-0D23-42D6-AAD3-35756FD240A8}" presName="hierChild1" presStyleCnt="0">
        <dgm:presLayoutVars>
          <dgm:chPref val="1"/>
          <dgm:dir/>
          <dgm:animOne val="branch"/>
          <dgm:animLvl val="lvl"/>
          <dgm:resizeHandles/>
        </dgm:presLayoutVars>
      </dgm:prSet>
      <dgm:spPr/>
    </dgm:pt>
    <dgm:pt modelId="{FAD7C16D-0274-410C-BF6D-B9BD7324CA6B}" type="pres">
      <dgm:prSet presAssocID="{7F81F7FF-384C-42EB-90FB-6BF014800796}" presName="hierRoot1" presStyleCnt="0"/>
      <dgm:spPr/>
    </dgm:pt>
    <dgm:pt modelId="{2DB210B2-7736-49DB-8D66-549075041E55}" type="pres">
      <dgm:prSet presAssocID="{7F81F7FF-384C-42EB-90FB-6BF014800796}" presName="composite" presStyleCnt="0"/>
      <dgm:spPr/>
    </dgm:pt>
    <dgm:pt modelId="{B03A6E62-2571-4304-B4EF-814524120740}" type="pres">
      <dgm:prSet presAssocID="{7F81F7FF-384C-42EB-90FB-6BF014800796}" presName="background" presStyleLbl="node0" presStyleIdx="0" presStyleCnt="2"/>
      <dgm:spPr/>
    </dgm:pt>
    <dgm:pt modelId="{E4747B00-4B76-4F40-9E73-8D1E9EDAB2EF}" type="pres">
      <dgm:prSet presAssocID="{7F81F7FF-384C-42EB-90FB-6BF014800796}" presName="text" presStyleLbl="fgAcc0" presStyleIdx="0" presStyleCnt="2" custScaleX="110964">
        <dgm:presLayoutVars>
          <dgm:chPref val="3"/>
        </dgm:presLayoutVars>
      </dgm:prSet>
      <dgm:spPr/>
    </dgm:pt>
    <dgm:pt modelId="{C649E1A9-B745-4095-BD71-C1D1B889F3CF}" type="pres">
      <dgm:prSet presAssocID="{7F81F7FF-384C-42EB-90FB-6BF014800796}" presName="hierChild2" presStyleCnt="0"/>
      <dgm:spPr/>
    </dgm:pt>
    <dgm:pt modelId="{19490B15-2640-4CA1-BE5E-276B8F0ED915}" type="pres">
      <dgm:prSet presAssocID="{828CC42B-2E7C-451A-A973-E17BB15C0435}" presName="hierRoot1" presStyleCnt="0"/>
      <dgm:spPr/>
    </dgm:pt>
    <dgm:pt modelId="{769CD120-B4D5-421A-AE52-BEBBC4E07F55}" type="pres">
      <dgm:prSet presAssocID="{828CC42B-2E7C-451A-A973-E17BB15C0435}" presName="composite" presStyleCnt="0"/>
      <dgm:spPr/>
    </dgm:pt>
    <dgm:pt modelId="{7AB5C022-1545-490F-8B7C-BF62EF5DBF70}" type="pres">
      <dgm:prSet presAssocID="{828CC42B-2E7C-451A-A973-E17BB15C0435}" presName="background" presStyleLbl="node0" presStyleIdx="1" presStyleCnt="2"/>
      <dgm:spPr/>
    </dgm:pt>
    <dgm:pt modelId="{CCE65C82-35F2-4DC7-9C95-92009E2E1826}" type="pres">
      <dgm:prSet presAssocID="{828CC42B-2E7C-451A-A973-E17BB15C0435}" presName="text" presStyleLbl="fgAcc0" presStyleIdx="1" presStyleCnt="2">
        <dgm:presLayoutVars>
          <dgm:chPref val="3"/>
        </dgm:presLayoutVars>
      </dgm:prSet>
      <dgm:spPr/>
    </dgm:pt>
    <dgm:pt modelId="{62DC50BE-B345-49C3-81B6-DD01E5A0AAF6}" type="pres">
      <dgm:prSet presAssocID="{828CC42B-2E7C-451A-A973-E17BB15C0435}" presName="hierChild2" presStyleCnt="0"/>
      <dgm:spPr/>
    </dgm:pt>
  </dgm:ptLst>
  <dgm:cxnLst>
    <dgm:cxn modelId="{4916C725-6018-4ED8-833F-F2ACAB8E5E21}" srcId="{C83CE93B-0D23-42D6-AAD3-35756FD240A8}" destId="{7F81F7FF-384C-42EB-90FB-6BF014800796}" srcOrd="0" destOrd="0" parTransId="{415F5E0D-7699-419A-8B3F-E12E583E9207}" sibTransId="{8CF538C7-5CDB-4A35-B2BD-1E0CDB6956E6}"/>
    <dgm:cxn modelId="{8AB42C40-CDFA-47FD-9F41-BEB8AC4BAAC0}" type="presOf" srcId="{7F81F7FF-384C-42EB-90FB-6BF014800796}" destId="{E4747B00-4B76-4F40-9E73-8D1E9EDAB2EF}" srcOrd="0" destOrd="0" presId="urn:microsoft.com/office/officeart/2005/8/layout/hierarchy1"/>
    <dgm:cxn modelId="{CA3E509B-D959-493F-B694-29517F677EDF}" type="presOf" srcId="{C83CE93B-0D23-42D6-AAD3-35756FD240A8}" destId="{10ED534E-3DF6-4D77-BA25-3F397FB69B84}" srcOrd="0" destOrd="0" presId="urn:microsoft.com/office/officeart/2005/8/layout/hierarchy1"/>
    <dgm:cxn modelId="{C23030E7-BCFF-4010-9982-7F74266CFFFA}" srcId="{C83CE93B-0D23-42D6-AAD3-35756FD240A8}" destId="{828CC42B-2E7C-451A-A973-E17BB15C0435}" srcOrd="1" destOrd="0" parTransId="{951548D4-8795-498A-8C0D-A4022F56AFD5}" sibTransId="{EE9D4B44-50EF-4C07-9505-A5BC39B4A32E}"/>
    <dgm:cxn modelId="{CA4F6DF2-B927-4E04-B3DE-773AB748EDD8}" type="presOf" srcId="{828CC42B-2E7C-451A-A973-E17BB15C0435}" destId="{CCE65C82-35F2-4DC7-9C95-92009E2E1826}" srcOrd="0" destOrd="0" presId="urn:microsoft.com/office/officeart/2005/8/layout/hierarchy1"/>
    <dgm:cxn modelId="{F1A0A9F6-0E52-4BAC-BA2E-28D19ABD063A}" type="presParOf" srcId="{10ED534E-3DF6-4D77-BA25-3F397FB69B84}" destId="{FAD7C16D-0274-410C-BF6D-B9BD7324CA6B}" srcOrd="0" destOrd="0" presId="urn:microsoft.com/office/officeart/2005/8/layout/hierarchy1"/>
    <dgm:cxn modelId="{D525F57E-21D9-42D1-8A39-AF7C07478D2E}" type="presParOf" srcId="{FAD7C16D-0274-410C-BF6D-B9BD7324CA6B}" destId="{2DB210B2-7736-49DB-8D66-549075041E55}" srcOrd="0" destOrd="0" presId="urn:microsoft.com/office/officeart/2005/8/layout/hierarchy1"/>
    <dgm:cxn modelId="{A1A52F2B-CB25-4DC7-B593-0968C61B6A4A}" type="presParOf" srcId="{2DB210B2-7736-49DB-8D66-549075041E55}" destId="{B03A6E62-2571-4304-B4EF-814524120740}" srcOrd="0" destOrd="0" presId="urn:microsoft.com/office/officeart/2005/8/layout/hierarchy1"/>
    <dgm:cxn modelId="{7A0E9CFC-53C3-438D-A5B6-4805D5D611C4}" type="presParOf" srcId="{2DB210B2-7736-49DB-8D66-549075041E55}" destId="{E4747B00-4B76-4F40-9E73-8D1E9EDAB2EF}" srcOrd="1" destOrd="0" presId="urn:microsoft.com/office/officeart/2005/8/layout/hierarchy1"/>
    <dgm:cxn modelId="{DE272AFF-3860-457A-A468-D30972C80B33}" type="presParOf" srcId="{FAD7C16D-0274-410C-BF6D-B9BD7324CA6B}" destId="{C649E1A9-B745-4095-BD71-C1D1B889F3CF}" srcOrd="1" destOrd="0" presId="urn:microsoft.com/office/officeart/2005/8/layout/hierarchy1"/>
    <dgm:cxn modelId="{4AC1F796-8564-424B-B9EA-2B489544A48E}" type="presParOf" srcId="{10ED534E-3DF6-4D77-BA25-3F397FB69B84}" destId="{19490B15-2640-4CA1-BE5E-276B8F0ED915}" srcOrd="1" destOrd="0" presId="urn:microsoft.com/office/officeart/2005/8/layout/hierarchy1"/>
    <dgm:cxn modelId="{A328C5BB-DABA-4850-BD56-3AA2BBB1F143}" type="presParOf" srcId="{19490B15-2640-4CA1-BE5E-276B8F0ED915}" destId="{769CD120-B4D5-421A-AE52-BEBBC4E07F55}" srcOrd="0" destOrd="0" presId="urn:microsoft.com/office/officeart/2005/8/layout/hierarchy1"/>
    <dgm:cxn modelId="{D01F0D32-E472-422A-B4A9-E7591F551A01}" type="presParOf" srcId="{769CD120-B4D5-421A-AE52-BEBBC4E07F55}" destId="{7AB5C022-1545-490F-8B7C-BF62EF5DBF70}" srcOrd="0" destOrd="0" presId="urn:microsoft.com/office/officeart/2005/8/layout/hierarchy1"/>
    <dgm:cxn modelId="{9F51982F-7D73-4962-A27A-10747248D3C9}" type="presParOf" srcId="{769CD120-B4D5-421A-AE52-BEBBC4E07F55}" destId="{CCE65C82-35F2-4DC7-9C95-92009E2E1826}" srcOrd="1" destOrd="0" presId="urn:microsoft.com/office/officeart/2005/8/layout/hierarchy1"/>
    <dgm:cxn modelId="{3372C110-3360-4DB2-8315-38ED6B95872D}" type="presParOf" srcId="{19490B15-2640-4CA1-BE5E-276B8F0ED915}" destId="{62DC50BE-B345-49C3-81B6-DD01E5A0AAF6}" srcOrd="1" destOrd="0" presId="urn:microsoft.com/office/officeart/2005/8/layout/hierarchy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75B2D6-9B53-4218-B3A2-54A4A50B4FD9}">
      <dsp:nvSpPr>
        <dsp:cNvPr id="0" name=""/>
        <dsp:cNvSpPr/>
      </dsp:nvSpPr>
      <dsp:spPr>
        <a:xfrm>
          <a:off x="0" y="0"/>
          <a:ext cx="7694676" cy="105147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dirty="0">
              <a:latin typeface="Arial" panose="020B0604020202020204" pitchFamily="34" charset="0"/>
              <a:cs typeface="Arial" panose="020B0604020202020204" pitchFamily="34" charset="0"/>
            </a:rPr>
            <a:t>In 2022, consumers reported mind-boggling losses of nearly $8.8 billion to scams and fraud, as revealed by the Federal Trade Commission (FTC)</a:t>
          </a:r>
        </a:p>
      </dsp:txBody>
      <dsp:txXfrm>
        <a:off x="30797" y="30797"/>
        <a:ext cx="6607893" cy="989881"/>
      </dsp:txXfrm>
    </dsp:sp>
    <dsp:sp modelId="{20A7AF2F-C078-4388-B981-8B4B04FE79D2}">
      <dsp:nvSpPr>
        <dsp:cNvPr id="0" name=""/>
        <dsp:cNvSpPr/>
      </dsp:nvSpPr>
      <dsp:spPr>
        <a:xfrm>
          <a:off x="1357883" y="1285137"/>
          <a:ext cx="7694676" cy="105147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dirty="0">
              <a:latin typeface="Arial" panose="020B0604020202020204" pitchFamily="34" charset="0"/>
              <a:cs typeface="Arial" panose="020B0604020202020204" pitchFamily="34" charset="0"/>
            </a:rPr>
            <a:t>Credit card fraud. It's the arch-nemesis of financial stability, causing over $180 million in annual losses and keeping 26% of the adult U.S. population on high alert</a:t>
          </a:r>
        </a:p>
      </dsp:txBody>
      <dsp:txXfrm>
        <a:off x="1388680" y="1315934"/>
        <a:ext cx="5591738" cy="989881"/>
      </dsp:txXfrm>
    </dsp:sp>
    <dsp:sp modelId="{9A831856-89DC-4DF0-B286-C2F542322B9A}">
      <dsp:nvSpPr>
        <dsp:cNvPr id="0" name=""/>
        <dsp:cNvSpPr/>
      </dsp:nvSpPr>
      <dsp:spPr>
        <a:xfrm>
          <a:off x="7011216" y="826576"/>
          <a:ext cx="683459" cy="683459"/>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0640" tIns="40640" rIns="40640" bIns="40640" numCol="1" spcCol="1270" anchor="ctr" anchorCtr="0">
          <a:noAutofit/>
        </a:bodyPr>
        <a:lstStyle/>
        <a:p>
          <a:pPr marL="0" lvl="0" indent="0" algn="ctr" defTabSz="1422400">
            <a:lnSpc>
              <a:spcPct val="90000"/>
            </a:lnSpc>
            <a:spcBef>
              <a:spcPct val="0"/>
            </a:spcBef>
            <a:spcAft>
              <a:spcPct val="35000"/>
            </a:spcAft>
            <a:buNone/>
          </a:pPr>
          <a:endParaRPr lang="en-US" sz="3200" kern="1200"/>
        </a:p>
      </dsp:txBody>
      <dsp:txXfrm>
        <a:off x="7164994" y="826576"/>
        <a:ext cx="375903" cy="51430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881DE25-85A5-4E34-9ED9-A3C396CE0EEE}">
      <dsp:nvSpPr>
        <dsp:cNvPr id="0" name=""/>
        <dsp:cNvSpPr/>
      </dsp:nvSpPr>
      <dsp:spPr>
        <a:xfrm>
          <a:off x="2011680" y="317"/>
          <a:ext cx="8046720" cy="1755926"/>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6129" tIns="446005" rIns="156129" bIns="446005" numCol="1" spcCol="1270" anchor="ctr" anchorCtr="0">
          <a:noAutofit/>
        </a:bodyPr>
        <a:lstStyle/>
        <a:p>
          <a:pPr marL="0" lvl="0" indent="0" algn="l" defTabSz="800100">
            <a:lnSpc>
              <a:spcPct val="90000"/>
            </a:lnSpc>
            <a:spcBef>
              <a:spcPct val="0"/>
            </a:spcBef>
            <a:spcAft>
              <a:spcPct val="35000"/>
            </a:spcAft>
            <a:buNone/>
          </a:pPr>
          <a:r>
            <a:rPr lang="en-US" sz="1800" b="0" i="0" kern="1200" dirty="0"/>
            <a:t>Insight: Certain types of merchants or industries may be more susceptible to fraudulent activities than others. Some businesses are at a higher risk of fraud than others. This can happen because they handle a lot of transactions, sell expensive items, or offer products that are popular in the illegal market. It's important to know which businesses might be more vulnerable to fraud</a:t>
          </a:r>
          <a:endParaRPr lang="en-US" sz="1800" kern="1200" dirty="0"/>
        </a:p>
      </dsp:txBody>
      <dsp:txXfrm>
        <a:off x="2011680" y="317"/>
        <a:ext cx="8046720" cy="1755926"/>
      </dsp:txXfrm>
    </dsp:sp>
    <dsp:sp modelId="{C48FFBF8-B9FF-415B-A6D2-DCB7D69CE176}">
      <dsp:nvSpPr>
        <dsp:cNvPr id="0" name=""/>
        <dsp:cNvSpPr/>
      </dsp:nvSpPr>
      <dsp:spPr>
        <a:xfrm>
          <a:off x="0" y="317"/>
          <a:ext cx="2011680" cy="1755926"/>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451" tIns="173447" rIns="106451" bIns="173447" numCol="1" spcCol="1270" anchor="ctr" anchorCtr="0">
          <a:noAutofit/>
        </a:bodyPr>
        <a:lstStyle/>
        <a:p>
          <a:pPr marL="0" lvl="0" indent="0" algn="ctr" defTabSz="844550">
            <a:lnSpc>
              <a:spcPct val="90000"/>
            </a:lnSpc>
            <a:spcBef>
              <a:spcPct val="0"/>
            </a:spcBef>
            <a:spcAft>
              <a:spcPct val="35000"/>
            </a:spcAft>
            <a:buNone/>
          </a:pPr>
          <a:r>
            <a:rPr lang="en-US" sz="1900" b="1" i="0" kern="1200"/>
            <a:t>MCC: Merchant Category Code And Merchant Name </a:t>
          </a:r>
          <a:endParaRPr lang="en-US" sz="1900" kern="1200"/>
        </a:p>
      </dsp:txBody>
      <dsp:txXfrm>
        <a:off x="0" y="317"/>
        <a:ext cx="2011680" cy="1755926"/>
      </dsp:txXfrm>
    </dsp:sp>
    <dsp:sp modelId="{F5E48F70-A9CB-4051-9FB8-986B9985D3BD}">
      <dsp:nvSpPr>
        <dsp:cNvPr id="0" name=""/>
        <dsp:cNvSpPr/>
      </dsp:nvSpPr>
      <dsp:spPr>
        <a:xfrm>
          <a:off x="2011680" y="1861600"/>
          <a:ext cx="8046720" cy="1755926"/>
        </a:xfrm>
        <a:prstGeom prst="rect">
          <a:avLst/>
        </a:prstGeom>
        <a:solidFill>
          <a:schemeClr val="accent2">
            <a:tint val="40000"/>
            <a:alpha val="90000"/>
            <a:hueOff val="1974564"/>
            <a:satOff val="-5173"/>
            <a:lumOff val="1852"/>
            <a:alphaOff val="0"/>
          </a:schemeClr>
        </a:solidFill>
        <a:ln w="12700" cap="flat" cmpd="sng" algn="ctr">
          <a:solidFill>
            <a:schemeClr val="accent2">
              <a:tint val="40000"/>
              <a:alpha val="90000"/>
              <a:hueOff val="1974564"/>
              <a:satOff val="-5173"/>
              <a:lumOff val="1852"/>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6129" tIns="446005" rIns="156129" bIns="446005" numCol="1" spcCol="1270" anchor="ctr" anchorCtr="0">
          <a:noAutofit/>
        </a:bodyPr>
        <a:lstStyle/>
        <a:p>
          <a:pPr marL="0" lvl="0" indent="0" algn="l" defTabSz="800100">
            <a:lnSpc>
              <a:spcPct val="90000"/>
            </a:lnSpc>
            <a:spcBef>
              <a:spcPct val="0"/>
            </a:spcBef>
            <a:spcAft>
              <a:spcPct val="35000"/>
            </a:spcAft>
            <a:buNone/>
          </a:pPr>
          <a:r>
            <a:rPr lang="en-US" sz="1800" b="0" i="0" kern="1200" dirty="0"/>
            <a:t>Insight: Fraudsters often use the size of a transaction to their advantage. They might make big purchases to get as much as they can before the card is reported stolen. Alternatively, they could make small purchases to check if the card works without attracting attention. So, if you notice transactions much bigger or smaller than your usual spending, it's a warning sign.</a:t>
          </a:r>
          <a:endParaRPr lang="en-US" sz="1800" kern="1200" dirty="0"/>
        </a:p>
      </dsp:txBody>
      <dsp:txXfrm>
        <a:off x="2011680" y="1861600"/>
        <a:ext cx="8046720" cy="1755926"/>
      </dsp:txXfrm>
    </dsp:sp>
    <dsp:sp modelId="{72DF32F9-4D06-4726-B64B-D040FC0D7C59}">
      <dsp:nvSpPr>
        <dsp:cNvPr id="0" name=""/>
        <dsp:cNvSpPr/>
      </dsp:nvSpPr>
      <dsp:spPr>
        <a:xfrm>
          <a:off x="0" y="1861600"/>
          <a:ext cx="2011680" cy="1755926"/>
        </a:xfrm>
        <a:prstGeom prst="rect">
          <a:avLst/>
        </a:prstGeom>
        <a:solidFill>
          <a:schemeClr val="accent2">
            <a:hueOff val="1907789"/>
            <a:satOff val="-43528"/>
            <a:lumOff val="16079"/>
            <a:alphaOff val="0"/>
          </a:schemeClr>
        </a:solidFill>
        <a:ln w="12700" cap="flat" cmpd="sng" algn="ctr">
          <a:solidFill>
            <a:schemeClr val="accent2">
              <a:hueOff val="1907789"/>
              <a:satOff val="-43528"/>
              <a:lumOff val="16079"/>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451" tIns="173447" rIns="106451" bIns="173447" numCol="1" spcCol="1270" anchor="ctr" anchorCtr="0">
          <a:noAutofit/>
        </a:bodyPr>
        <a:lstStyle/>
        <a:p>
          <a:pPr marL="0" lvl="0" indent="0" algn="ctr" defTabSz="844550">
            <a:lnSpc>
              <a:spcPct val="90000"/>
            </a:lnSpc>
            <a:spcBef>
              <a:spcPct val="0"/>
            </a:spcBef>
            <a:spcAft>
              <a:spcPct val="35000"/>
            </a:spcAft>
            <a:buNone/>
          </a:pPr>
          <a:r>
            <a:rPr lang="en-US" sz="1900" b="1" i="0" kern="1200"/>
            <a:t>Amount: transaction amount </a:t>
          </a:r>
          <a:endParaRPr lang="en-US" sz="1900" kern="1200"/>
        </a:p>
      </dsp:txBody>
      <dsp:txXfrm>
        <a:off x="0" y="1861600"/>
        <a:ext cx="2011680" cy="175592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3A6E62-2571-4304-B4EF-814524120740}">
      <dsp:nvSpPr>
        <dsp:cNvPr id="0" name=""/>
        <dsp:cNvSpPr/>
      </dsp:nvSpPr>
      <dsp:spPr>
        <a:xfrm>
          <a:off x="2625" y="231312"/>
          <a:ext cx="4727745" cy="270548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4747B00-4B76-4F40-9E73-8D1E9EDAB2EF}">
      <dsp:nvSpPr>
        <dsp:cNvPr id="0" name=""/>
        <dsp:cNvSpPr/>
      </dsp:nvSpPr>
      <dsp:spPr>
        <a:xfrm>
          <a:off x="476026" y="681043"/>
          <a:ext cx="4727745" cy="270548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i="0" kern="1200" dirty="0"/>
            <a:t>For MCC and Merchant Name: </a:t>
          </a:r>
        </a:p>
        <a:p>
          <a:pPr marL="0" lvl="0" indent="0" algn="ctr" defTabSz="800100">
            <a:lnSpc>
              <a:spcPct val="90000"/>
            </a:lnSpc>
            <a:spcBef>
              <a:spcPct val="0"/>
            </a:spcBef>
            <a:spcAft>
              <a:spcPct val="35000"/>
            </a:spcAft>
            <a:buNone/>
          </a:pPr>
          <a:r>
            <a:rPr lang="en-US" sz="1800" b="0" i="0" kern="1200" dirty="0"/>
            <a:t> Businesses and credit card companies need to pay extra attention to certain types of stores that are more likely to face fraud. They should keep a close watch and put extra safety measures in place for these places. It's also a good idea to educate people about being careful when shopping in these specific areas.</a:t>
          </a:r>
          <a:endParaRPr lang="en-US" sz="1800" kern="1200" dirty="0"/>
        </a:p>
      </dsp:txBody>
      <dsp:txXfrm>
        <a:off x="555267" y="760284"/>
        <a:ext cx="4569263" cy="2547006"/>
      </dsp:txXfrm>
    </dsp:sp>
    <dsp:sp modelId="{7AB5C022-1545-490F-8B7C-BF62EF5DBF70}">
      <dsp:nvSpPr>
        <dsp:cNvPr id="0" name=""/>
        <dsp:cNvSpPr/>
      </dsp:nvSpPr>
      <dsp:spPr>
        <a:xfrm>
          <a:off x="5677173" y="231312"/>
          <a:ext cx="4260612" cy="270548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CE65C82-35F2-4DC7-9C95-92009E2E1826}">
      <dsp:nvSpPr>
        <dsp:cNvPr id="0" name=""/>
        <dsp:cNvSpPr/>
      </dsp:nvSpPr>
      <dsp:spPr>
        <a:xfrm>
          <a:off x="6150575" y="681043"/>
          <a:ext cx="4260612" cy="270548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i="0" kern="1200" dirty="0"/>
            <a:t>For Amount: </a:t>
          </a:r>
        </a:p>
        <a:p>
          <a:pPr marL="0" lvl="0" indent="0" algn="ctr" defTabSz="800100">
            <a:lnSpc>
              <a:spcPct val="90000"/>
            </a:lnSpc>
            <a:spcBef>
              <a:spcPct val="0"/>
            </a:spcBef>
            <a:spcAft>
              <a:spcPct val="35000"/>
            </a:spcAft>
            <a:buNone/>
          </a:pPr>
          <a:r>
            <a:rPr lang="en-US" sz="1800" b="0" i="0" kern="1200" dirty="0"/>
            <a:t>Create a smart system that spots really high or low transactions compared to what a user usually spends. If something unusual happens, let users know about it</a:t>
          </a:r>
          <a:endParaRPr lang="en-US" sz="1800" kern="1200" dirty="0"/>
        </a:p>
      </dsp:txBody>
      <dsp:txXfrm>
        <a:off x="6229816" y="760284"/>
        <a:ext cx="4102130" cy="2547006"/>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2.xml><?xml version="1.0" encoding="utf-8"?>
<dgm:layoutDef xmlns:dgm="http://schemas.openxmlformats.org/drawingml/2006/diagram" xmlns:a="http://schemas.openxmlformats.org/drawingml/2006/main" uniqueId="urn:microsoft.com/office/officeart/2016/7/layout/VerticalSolidActionList">
  <dgm:title val="Vertical Solid Action List"/>
  <dgm:desc val="Use to show non-sequential or grouped lists of information. Works well with large amounts of text. All text has the same level of emphasis, and direction is not implied."/>
  <dgm:catLst>
    <dgm:cat type="list"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 modelId="5">
          <dgm:prSet phldr="1"/>
        </dgm:pt>
        <dgm:pt modelId="51">
          <dgm:prSet phldr="1"/>
        </dgm:pt>
      </dgm:ptLst>
      <dgm:cxnLst>
        <dgm:cxn modelId="4" srcId="0" destId="1" srcOrd="0" destOrd="0"/>
        <dgm:cxn modelId="5" srcId="0" destId="2" srcOrd="1" destOrd="0"/>
        <dgm:cxn modelId="6" srcId="0" destId="3" srcOrd="2" destOrd="0"/>
        <dgm:cxn modelId="7" srcId="0" destId="4" srcOrd="3" destOrd="0"/>
        <dgm:cxn modelId="8" srcId="0" destId="5" srcOrd="4" destOrd="0"/>
        <dgm:cxn modelId="13" srcId="1" destId="11" srcOrd="0" destOrd="0"/>
        <dgm:cxn modelId="23" srcId="2" destId="21" srcOrd="0" destOrd="0"/>
        <dgm:cxn modelId="33" srcId="3" destId="31" srcOrd="0" destOrd="0"/>
        <dgm:cxn modelId="43" srcId="4" destId="41" srcOrd="0" destOrd="0"/>
        <dgm:cxn modelId="53" srcId="5" destId="5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6"/>
      <dgm:constr type="primFontSz" for="des" forName="parentText" op="equ" val="28"/>
      <dgm:constr type="primFontSz" for="des" forName="descendantText" refType="primFontSz" refFor="des" refForName="parentText" op="lte" fact="0.82"/>
      <dgm:constr type="primFontSz" for="des" forName="parentText" refType="primFontSz" refFor="des" refForName="descendantText" op="lte" fact="1.25"/>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2"/>
          <dgm:constr type="w" for="ch" forName="descendantText" refType="w" fact="0.8"/>
          <dgm:constr type="h" for="ch" forName="parentText" refType="h"/>
          <dgm:constr type="h" for="ch" forName="descendantText" refType="h" refFor="ch" refForName="parentText"/>
        </dgm:constrLst>
        <dgm:ruleLst/>
        <dgm:layoutNode name="parentText" styleLbl="alignNode1">
          <dgm:varLst>
            <dgm:chMax val="1"/>
            <dgm:bulletEnabled/>
          </dgm:varLst>
          <dgm:alg type="tx"/>
          <dgm:shape xmlns:r="http://schemas.openxmlformats.org/officeDocument/2006/relationships" type="rect" r:blip="" zOrderOff="3">
            <dgm:adjLst/>
          </dgm:shape>
          <dgm:presOf axis="self" ptType="node"/>
          <dgm:constrLst>
            <dgm:constr type="tMarg" refType="h" fact="0.28"/>
            <dgm:constr type="bMarg" refType="h" fact="0.28"/>
            <dgm:constr type="lMarg" refType="w" fact="0.15"/>
            <dgm:constr type="rMarg" refType="w" fact="0.15"/>
          </dgm:constrLst>
          <dgm:ruleLst>
            <dgm:rule type="primFontSz" val="15" fact="NaN" max="NaN"/>
          </dgm:ruleLst>
        </dgm:layoutNode>
        <dgm:layoutNode name="descendantText" styleLbl="alignAccFollowNode1">
          <dgm:varLst>
            <dgm:bulletEnabled/>
          </dgm:varLst>
          <dgm:alg type="tx">
            <dgm:param type="stBulletLvl" val="0"/>
            <dgm:param type="parTxLTRAlign" val="l"/>
            <dgm:param type="shpTxLTRAlignCh" val="l"/>
            <dgm:param type="parTxRTLAlign" val="r"/>
            <dgm:param type="shpTxRTLAlignCh" val="r"/>
          </dgm:alg>
          <dgm:choose name="Name10">
            <dgm:if name="Name11" func="var" arg="dir" op="equ" val="norm">
              <dgm:shape xmlns:r="http://schemas.openxmlformats.org/officeDocument/2006/relationships" type="rect" r:blip="">
                <dgm:adjLst/>
              </dgm:shape>
            </dgm:if>
            <dgm:else name="Name12">
              <dgm:shape xmlns:r="http://schemas.openxmlformats.org/officeDocument/2006/relationships" type="rect" r:blip="">
                <dgm:adjLst/>
              </dgm:shape>
            </dgm:else>
          </dgm:choose>
          <dgm:presOf axis="des" ptType="node"/>
          <dgm:constrLst>
            <dgm:constr type="primFontSz" val="24"/>
            <dgm:constr type="lMarg" refType="w" fact="0.055"/>
            <dgm:constr type="rMarg" refType="w" fact="0.055"/>
            <dgm:constr type="tMarg" refType="h" fact="0.72"/>
            <dgm:constr type="bMarg" refType="h" fact="0.72"/>
          </dgm:constrLst>
          <dgm:ruleLst>
            <dgm:rule type="primFontSz" val="11" fact="NaN" max="NaN"/>
          </dgm:ruleLst>
        </dgm:layoutNod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735255D-987B-45FF-AC2E-FDA7B2BFD162}" type="datetimeFigureOut">
              <a:rPr lang="en-US" smtClean="0"/>
              <a:t>11/7/2023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B045B3B-E132-4E2A-A930-FDC90991BA10}" type="slidenum">
              <a:rPr lang="en-US" smtClean="0"/>
              <a:t>‹#›</a:t>
            </a:fld>
            <a:endParaRPr lang="en-US"/>
          </a:p>
        </p:txBody>
      </p:sp>
    </p:spTree>
    <p:extLst>
      <p:ext uri="{BB962C8B-B14F-4D97-AF65-F5344CB8AC3E}">
        <p14:creationId xmlns:p14="http://schemas.microsoft.com/office/powerpoint/2010/main" val="39438153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9" name="Google Shape;109;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River</a:t>
            </a:r>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River</a:t>
            </a:r>
            <a:endParaRPr/>
          </a:p>
        </p:txBody>
      </p:sp>
      <p:sp>
        <p:nvSpPr>
          <p:cNvPr id="115" name="Google Shape;115;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1" name="Google Shape;121;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River</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7" name="Google Shape;127;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a:solidFill>
                  <a:schemeClr val="dk1"/>
                </a:solidFill>
              </a:rPr>
              <a:t>River</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1261b9f1460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3" name="Google Shape;133;g1261b9f1460_0_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a:solidFill>
                  <a:schemeClr val="dk1"/>
                </a:solidFill>
              </a:rPr>
              <a:t>River</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lnSpc>
                <a:spcPct val="115000"/>
              </a:lnSpc>
              <a:spcBef>
                <a:spcPts val="0"/>
              </a:spcBef>
              <a:spcAft>
                <a:spcPts val="1000"/>
              </a:spcAft>
              <a:tabLst>
                <a:tab pos="2165350" algn="l"/>
              </a:tabLst>
            </a:pPr>
            <a:r>
              <a:rPr lang="en-US" sz="1800" b="1" dirty="0">
                <a:effectLst/>
                <a:latin typeface="Calibri" panose="020F0502020204030204" pitchFamily="34" charset="0"/>
                <a:ea typeface="Calibri" panose="020F0502020204030204" pitchFamily="34" charset="0"/>
                <a:cs typeface="Arial" panose="020B0604020202020204" pitchFamily="34" charset="0"/>
              </a:rPr>
              <a:t>Precision:</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gn="just">
              <a:lnSpc>
                <a:spcPct val="115000"/>
              </a:lnSpc>
              <a:spcBef>
                <a:spcPts val="0"/>
              </a:spcBef>
              <a:spcAft>
                <a:spcPts val="1000"/>
              </a:spcAft>
              <a:tabLst>
                <a:tab pos="2165350" algn="l"/>
              </a:tabLst>
            </a:pPr>
            <a:r>
              <a:rPr lang="en-US" sz="1800" dirty="0">
                <a:effectLst/>
                <a:latin typeface="Calibri" panose="020F0502020204030204" pitchFamily="34" charset="0"/>
                <a:ea typeface="Calibri" panose="020F0502020204030204" pitchFamily="34" charset="0"/>
                <a:cs typeface="Arial" panose="020B0604020202020204" pitchFamily="34" charset="0"/>
              </a:rPr>
              <a:t>Precision metric is the ratio of True Positives to all Positives in its most basic form. That'd be the percentage of transactions that we correctly identify as being fraud out of all of the transactions that have it for our issue statement.</a:t>
            </a:r>
          </a:p>
          <a:p>
            <a:pPr marL="0" marR="0" algn="ctr">
              <a:lnSpc>
                <a:spcPct val="115000"/>
              </a:lnSpc>
              <a:spcBef>
                <a:spcPts val="0"/>
              </a:spcBef>
              <a:spcAft>
                <a:spcPts val="1000"/>
              </a:spcAft>
              <a:tabLst>
                <a:tab pos="2165350" algn="l"/>
              </a:tabLst>
            </a:pPr>
            <a:r>
              <a:rPr lang="en-US" sz="1800" dirty="0">
                <a:effectLst/>
                <a:latin typeface="Calibri" panose="020F0502020204030204" pitchFamily="34" charset="0"/>
                <a:ea typeface="Calibri" panose="020F0502020204030204" pitchFamily="34" charset="0"/>
                <a:cs typeface="Arial" panose="020B0604020202020204" pitchFamily="34" charset="0"/>
              </a:rPr>
              <a:t>Precision = True Positive/ True positive + False positive</a:t>
            </a:r>
          </a:p>
          <a:p>
            <a:pPr marL="0" marR="0" algn="ctr">
              <a:lnSpc>
                <a:spcPct val="115000"/>
              </a:lnSpc>
              <a:spcBef>
                <a:spcPts val="0"/>
              </a:spcBef>
              <a:spcAft>
                <a:spcPts val="1000"/>
              </a:spcAft>
              <a:tabLst>
                <a:tab pos="2165350" algn="l"/>
              </a:tabLst>
            </a:pPr>
            <a:r>
              <a:rPr lang="en-US" sz="1800" dirty="0">
                <a:effectLst/>
                <a:latin typeface="Calibri" panose="020F0502020204030204" pitchFamily="34" charset="0"/>
                <a:ea typeface="Calibri" panose="020F0502020204030204" pitchFamily="34" charset="0"/>
                <a:cs typeface="Arial" panose="020B0604020202020204" pitchFamily="34" charset="0"/>
              </a:rPr>
              <a:t> </a:t>
            </a:r>
          </a:p>
          <a:p>
            <a:pPr marL="0" marR="0" algn="just">
              <a:lnSpc>
                <a:spcPct val="115000"/>
              </a:lnSpc>
              <a:spcBef>
                <a:spcPts val="0"/>
              </a:spcBef>
              <a:spcAft>
                <a:spcPts val="1000"/>
              </a:spcAft>
              <a:tabLst>
                <a:tab pos="2165350" algn="l"/>
              </a:tabLst>
            </a:pPr>
            <a:r>
              <a:rPr lang="en-US" sz="1800" b="1" dirty="0">
                <a:effectLst/>
                <a:latin typeface="Calibri" panose="020F0502020204030204" pitchFamily="34" charset="0"/>
                <a:ea typeface="Calibri" panose="020F0502020204030204" pitchFamily="34" charset="0"/>
                <a:cs typeface="Arial" panose="020B0604020202020204" pitchFamily="34" charset="0"/>
              </a:rPr>
              <a:t>Recall:</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gn="just">
              <a:lnSpc>
                <a:spcPct val="115000"/>
              </a:lnSpc>
              <a:spcBef>
                <a:spcPts val="0"/>
              </a:spcBef>
              <a:spcAft>
                <a:spcPts val="1000"/>
              </a:spcAft>
              <a:tabLst>
                <a:tab pos="2165350" algn="l"/>
              </a:tabLst>
            </a:pPr>
            <a:r>
              <a:rPr lang="en-US" sz="1800" dirty="0">
                <a:effectLst/>
                <a:latin typeface="Calibri" panose="020F0502020204030204" pitchFamily="34" charset="0"/>
                <a:ea typeface="Calibri" panose="020F0502020204030204" pitchFamily="34" charset="0"/>
                <a:cs typeface="Arial" panose="020B0604020202020204" pitchFamily="34" charset="0"/>
              </a:rPr>
              <a:t>The recall is a measure of how well our model detects True Positives. As a result, recall informs us how many transactions we accurately recognize as fraud out of all those who have it.</a:t>
            </a:r>
          </a:p>
          <a:p>
            <a:pPr marL="0" marR="0" algn="ctr">
              <a:lnSpc>
                <a:spcPct val="115000"/>
              </a:lnSpc>
              <a:spcBef>
                <a:spcPts val="0"/>
              </a:spcBef>
              <a:spcAft>
                <a:spcPts val="1000"/>
              </a:spcAft>
              <a:tabLst>
                <a:tab pos="2165350" algn="l"/>
              </a:tabLst>
            </a:pPr>
            <a:r>
              <a:rPr lang="en-US" sz="1800" dirty="0">
                <a:effectLst/>
                <a:latin typeface="Calibri" panose="020F0502020204030204" pitchFamily="34" charset="0"/>
                <a:ea typeface="Calibri" panose="020F0502020204030204" pitchFamily="34" charset="0"/>
                <a:cs typeface="Arial" panose="020B0604020202020204" pitchFamily="34" charset="0"/>
              </a:rPr>
              <a:t>Recall = True Positive/ True Positive + False positive</a:t>
            </a:r>
          </a:p>
          <a:p>
            <a:pPr marL="0" marR="0" algn="ctr">
              <a:lnSpc>
                <a:spcPct val="115000"/>
              </a:lnSpc>
              <a:spcBef>
                <a:spcPts val="0"/>
              </a:spcBef>
              <a:spcAft>
                <a:spcPts val="1000"/>
              </a:spcAft>
              <a:tabLst>
                <a:tab pos="2165350" algn="l"/>
              </a:tabLst>
            </a:pPr>
            <a:r>
              <a:rPr lang="en-US" sz="1800" dirty="0">
                <a:effectLst/>
                <a:latin typeface="Calibri" panose="020F0502020204030204" pitchFamily="34" charset="0"/>
                <a:ea typeface="Calibri" panose="020F0502020204030204" pitchFamily="34" charset="0"/>
                <a:cs typeface="Arial" panose="020B0604020202020204" pitchFamily="34" charset="0"/>
              </a:rPr>
              <a:t> </a:t>
            </a:r>
          </a:p>
          <a:p>
            <a:pPr marL="0" marR="0">
              <a:lnSpc>
                <a:spcPct val="115000"/>
              </a:lnSpc>
              <a:spcBef>
                <a:spcPts val="0"/>
              </a:spcBef>
              <a:spcAft>
                <a:spcPts val="1000"/>
              </a:spcAft>
              <a:tabLst>
                <a:tab pos="2165350" algn="l"/>
              </a:tabLst>
            </a:pPr>
            <a:r>
              <a:rPr lang="en-US" sz="1800" b="1" dirty="0">
                <a:effectLst/>
                <a:latin typeface="Calibri" panose="020F0502020204030204" pitchFamily="34" charset="0"/>
                <a:ea typeface="Calibri" panose="020F0502020204030204" pitchFamily="34" charset="0"/>
                <a:cs typeface="Arial" panose="020B0604020202020204" pitchFamily="34" charset="0"/>
              </a:rPr>
              <a:t>Accuracy:</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15000"/>
              </a:lnSpc>
              <a:spcBef>
                <a:spcPts val="0"/>
              </a:spcBef>
              <a:spcAft>
                <a:spcPts val="1000"/>
              </a:spcAft>
              <a:tabLst>
                <a:tab pos="2165350" algn="l"/>
              </a:tabLst>
            </a:pPr>
            <a:r>
              <a:rPr lang="en-US" sz="1800" dirty="0">
                <a:effectLst/>
                <a:latin typeface="Calibri" panose="020F0502020204030204" pitchFamily="34" charset="0"/>
                <a:ea typeface="Calibri" panose="020F0502020204030204" pitchFamily="34" charset="0"/>
                <a:cs typeface="Arial" panose="020B0604020202020204" pitchFamily="34" charset="0"/>
              </a:rPr>
              <a:t>Now we'll look at one of the most basic measures of them all: Accuracy. The ratio of the overall number of right forecasts to the overall number of predictions is known as accuracy.</a:t>
            </a:r>
          </a:p>
          <a:p>
            <a:pPr marL="0" marR="0">
              <a:lnSpc>
                <a:spcPct val="115000"/>
              </a:lnSpc>
              <a:spcBef>
                <a:spcPts val="0"/>
              </a:spcBef>
              <a:spcAft>
                <a:spcPts val="1000"/>
              </a:spcAft>
              <a:tabLst>
                <a:tab pos="2165350" algn="l"/>
              </a:tabLst>
            </a:pPr>
            <a:r>
              <a:rPr lang="en-US" sz="1800" dirty="0">
                <a:effectLst/>
                <a:latin typeface="Calibri" panose="020F0502020204030204" pitchFamily="34" charset="0"/>
                <a:ea typeface="Calibri" panose="020F0502020204030204" pitchFamily="34" charset="0"/>
                <a:cs typeface="Arial" panose="020B0604020202020204" pitchFamily="34" charset="0"/>
              </a:rPr>
              <a:t>Accuracy= True Positive + True negative/ True positive +False positive+ True negative +False negative </a:t>
            </a:r>
          </a:p>
          <a:p>
            <a:pPr marL="0" marR="0">
              <a:lnSpc>
                <a:spcPct val="115000"/>
              </a:lnSpc>
              <a:spcBef>
                <a:spcPts val="0"/>
              </a:spcBef>
              <a:spcAft>
                <a:spcPts val="1000"/>
              </a:spcAft>
              <a:tabLst>
                <a:tab pos="2165350" algn="l"/>
              </a:tabLst>
            </a:pPr>
            <a:r>
              <a:rPr lang="en-US" sz="1800" dirty="0">
                <a:effectLst/>
                <a:latin typeface="Calibri" panose="020F0502020204030204" pitchFamily="34" charset="0"/>
                <a:ea typeface="Calibri" panose="020F0502020204030204" pitchFamily="34" charset="0"/>
                <a:cs typeface="Arial" panose="020B0604020202020204" pitchFamily="34" charset="0"/>
              </a:rPr>
              <a:t> </a:t>
            </a:r>
          </a:p>
          <a:p>
            <a:pPr marL="0" marR="0">
              <a:lnSpc>
                <a:spcPct val="115000"/>
              </a:lnSpc>
              <a:spcBef>
                <a:spcPts val="0"/>
              </a:spcBef>
              <a:spcAft>
                <a:spcPts val="1000"/>
              </a:spcAft>
              <a:tabLst>
                <a:tab pos="2165350" algn="l"/>
              </a:tabLst>
            </a:pPr>
            <a:r>
              <a:rPr lang="en-US" sz="1800" b="1" dirty="0">
                <a:effectLst/>
                <a:latin typeface="Calibri" panose="020F0502020204030204" pitchFamily="34" charset="0"/>
                <a:ea typeface="Calibri" panose="020F0502020204030204" pitchFamily="34" charset="0"/>
                <a:cs typeface="Arial" panose="020B0604020202020204" pitchFamily="34" charset="0"/>
              </a:rPr>
              <a:t>F1 score:</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15000"/>
              </a:lnSpc>
              <a:spcBef>
                <a:spcPts val="0"/>
              </a:spcBef>
              <a:spcAft>
                <a:spcPts val="1000"/>
              </a:spcAft>
              <a:tabLst>
                <a:tab pos="2165350" algn="l"/>
              </a:tabLst>
            </a:pPr>
            <a:r>
              <a:rPr lang="en-US" sz="1800" dirty="0">
                <a:effectLst/>
                <a:latin typeface="Calibri" panose="020F0502020204030204" pitchFamily="34" charset="0"/>
                <a:ea typeface="Calibri" panose="020F0502020204030204" pitchFamily="34" charset="0"/>
                <a:cs typeface="Arial" panose="020B0604020202020204" pitchFamily="34" charset="0"/>
              </a:rPr>
              <a:t>This F1 score is the harmonic mean between recall and precision values and the formula is given below</a:t>
            </a:r>
          </a:p>
          <a:p>
            <a:pPr marL="0" marR="0" algn="ctr">
              <a:lnSpc>
                <a:spcPct val="115000"/>
              </a:lnSpc>
              <a:spcBef>
                <a:spcPts val="0"/>
              </a:spcBef>
              <a:spcAft>
                <a:spcPts val="1000"/>
              </a:spcAft>
              <a:tabLst>
                <a:tab pos="2165350" algn="l"/>
              </a:tabLst>
            </a:pPr>
            <a:r>
              <a:rPr lang="en-US" sz="1800" dirty="0">
                <a:effectLst/>
                <a:latin typeface="Calibri" panose="020F0502020204030204" pitchFamily="34" charset="0"/>
                <a:ea typeface="Calibri" panose="020F0502020204030204" pitchFamily="34" charset="0"/>
                <a:cs typeface="Arial" panose="020B0604020202020204" pitchFamily="34" charset="0"/>
              </a:rPr>
              <a:t>F1 score= 2* Precision * Recall/Precision + Recall</a:t>
            </a:r>
          </a:p>
          <a:p>
            <a:endParaRPr lang="en-US" dirty="0"/>
          </a:p>
        </p:txBody>
      </p:sp>
      <p:sp>
        <p:nvSpPr>
          <p:cNvPr id="4" name="Slide Number Placeholder 3"/>
          <p:cNvSpPr>
            <a:spLocks noGrp="1"/>
          </p:cNvSpPr>
          <p:nvPr>
            <p:ph type="sldNum" sz="quarter" idx="5"/>
          </p:nvPr>
        </p:nvSpPr>
        <p:spPr/>
        <p:txBody>
          <a:bodyPr/>
          <a:lstStyle/>
          <a:p>
            <a:fld id="{5B045B3B-E132-4E2A-A930-FDC90991BA10}" type="slidenum">
              <a:rPr lang="en-US" smtClean="0"/>
              <a:t>14</a:t>
            </a:fld>
            <a:endParaRPr lang="en-US"/>
          </a:p>
        </p:txBody>
      </p:sp>
    </p:spTree>
    <p:extLst>
      <p:ext uri="{BB962C8B-B14F-4D97-AF65-F5344CB8AC3E}">
        <p14:creationId xmlns:p14="http://schemas.microsoft.com/office/powerpoint/2010/main" val="21573513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6" name="Google Shape;156;p3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6" name="Google Shape;156;p3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219638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B045B3B-E132-4E2A-A930-FDC90991BA10}" type="slidenum">
              <a:rPr lang="en-US" smtClean="0"/>
              <a:t>19</a:t>
            </a:fld>
            <a:endParaRPr lang="en-US"/>
          </a:p>
        </p:txBody>
      </p:sp>
    </p:spTree>
    <p:extLst>
      <p:ext uri="{BB962C8B-B14F-4D97-AF65-F5344CB8AC3E}">
        <p14:creationId xmlns:p14="http://schemas.microsoft.com/office/powerpoint/2010/main" val="3658578891"/>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en-US"/>
              <a:t>Click to edit Master title style</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ED1C14C-A143-42F5-B247-D0E800131009}" type="datetimeFigureOut">
              <a:rPr lang="en-US" smtClean="0"/>
              <a:t>11/7/2023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5B03D32D-F1BC-4E9C-97E1-36CFF5B22341}" type="slidenum">
              <a:rPr lang="en-US" smtClean="0"/>
              <a:t>‹#›</a:t>
            </a:fld>
            <a:endParaRPr lang="en-US"/>
          </a:p>
        </p:txBody>
      </p:sp>
    </p:spTree>
    <p:extLst>
      <p:ext uri="{BB962C8B-B14F-4D97-AF65-F5344CB8AC3E}">
        <p14:creationId xmlns:p14="http://schemas.microsoft.com/office/powerpoint/2010/main" val="33489942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ED1C14C-A143-42F5-B247-D0E800131009}" type="datetimeFigureOut">
              <a:rPr lang="en-US" smtClean="0"/>
              <a:t>11/7/2023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15702477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ED1C14C-A143-42F5-B247-D0E800131009}" type="datetimeFigureOut">
              <a:rPr lang="en-US" smtClean="0"/>
              <a:t>11/7/2023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6462544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ED1C14C-A143-42F5-B247-D0E800131009}" type="datetimeFigureOut">
              <a:rPr lang="en-US" smtClean="0"/>
              <a:t>11/7/2023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21406391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n-US"/>
              <a:t>Click to edit Master title style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593667" y="6272784"/>
            <a:ext cx="2644309" cy="365125"/>
          </a:xfrm>
        </p:spPr>
        <p:txBody>
          <a:bodyPr/>
          <a:lstStyle/>
          <a:p>
            <a:fld id="{EED1C14C-A143-42F5-B247-D0E800131009}" type="datetimeFigureOut">
              <a:rPr lang="en-US" smtClean="0"/>
              <a:t>11/7/2023</a:t>
            </a:fld>
            <a:endParaRPr lang="en-US"/>
          </a:p>
        </p:txBody>
      </p:sp>
      <p:sp>
        <p:nvSpPr>
          <p:cNvPr id="5" name="Footer Placeholder 4"/>
          <p:cNvSpPr>
            <a:spLocks noGrp="1"/>
          </p:cNvSpPr>
          <p:nvPr>
            <p:ph type="ftr" sz="quarter" idx="11"/>
          </p:nvPr>
        </p:nvSpPr>
        <p:spPr>
          <a:xfrm>
            <a:off x="2182708" y="6272784"/>
            <a:ext cx="6327648" cy="365125"/>
          </a:xfrm>
        </p:spPr>
        <p:txBody>
          <a:bodyPr/>
          <a:lstStyle/>
          <a:p>
            <a:endParaRPr lang="en-US"/>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5B03D32D-F1BC-4E9C-97E1-36CFF5B22341}" type="slidenum">
              <a:rPr lang="en-US" smtClean="0"/>
              <a:t>‹#›</a:t>
            </a:fld>
            <a:endParaRPr lang="en-US"/>
          </a:p>
        </p:txBody>
      </p:sp>
    </p:spTree>
    <p:extLst>
      <p:ext uri="{BB962C8B-B14F-4D97-AF65-F5344CB8AC3E}">
        <p14:creationId xmlns:p14="http://schemas.microsoft.com/office/powerpoint/2010/main" val="22379747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ED1C14C-A143-42F5-B247-D0E800131009}" type="datetimeFigureOut">
              <a:rPr lang="en-US" smtClean="0"/>
              <a:t>11/7/2023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10504162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ED1C14C-A143-42F5-B247-D0E800131009}" type="datetimeFigureOut">
              <a:rPr lang="en-US" smtClean="0"/>
              <a:t>11/7/2023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27591509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ED1C14C-A143-42F5-B247-D0E800131009}" type="datetimeFigureOut">
              <a:rPr lang="en-US" smtClean="0"/>
              <a:t>11/7/2023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24331374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ED1C14C-A143-42F5-B247-D0E800131009}" type="datetimeFigureOut">
              <a:rPr lang="en-US" smtClean="0"/>
              <a:t>11/7/2023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260610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ED1C14C-A143-42F5-B247-D0E800131009}" type="datetimeFigureOut">
              <a:rPr lang="en-US" smtClean="0"/>
              <a:t>11/7/2023</a:t>
            </a:fld>
            <a:endParaRPr lang="en-US"/>
          </a:p>
        </p:txBody>
      </p:sp>
      <p:sp>
        <p:nvSpPr>
          <p:cNvPr id="6" name="Footer Placeholder 5"/>
          <p:cNvSpPr>
            <a:spLocks noGrp="1"/>
          </p:cNvSpPr>
          <p:nvPr>
            <p:ph type="ftr" sz="quarter" idx="11"/>
          </p:nvPr>
        </p:nvSpPr>
        <p:spPr/>
        <p:txBody>
          <a:bodyPr/>
          <a:lstStyle/>
          <a:p>
            <a:endParaRPr lang="en-US"/>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42312633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8303740"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ED1C14C-A143-42F5-B247-D0E800131009}" type="datetimeFigureOut">
              <a:rPr lang="en-US" smtClean="0"/>
              <a:t>11/7/2023</a:t>
            </a:fld>
            <a:endParaRPr lang="en-US"/>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36507443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EED1C14C-A143-42F5-B247-D0E800131009}" type="datetimeFigureOut">
              <a:rPr lang="en-US" smtClean="0"/>
              <a:t>11/7/2023</a:t>
            </a:fld>
            <a:endParaRPr lang="en-US"/>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US"/>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5B03D32D-F1BC-4E9C-97E1-36CFF5B22341}" type="slidenum">
              <a:rPr lang="en-US" smtClean="0"/>
              <a:t>‹#›</a:t>
            </a:fld>
            <a:endParaRPr lang="en-US"/>
          </a:p>
        </p:txBody>
      </p:sp>
    </p:spTree>
    <p:extLst>
      <p:ext uri="{BB962C8B-B14F-4D97-AF65-F5344CB8AC3E}">
        <p14:creationId xmlns:p14="http://schemas.microsoft.com/office/powerpoint/2010/main" val="589417442"/>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Lst>
  <p:txStyles>
    <p:titleStyle>
      <a:lvl1pPr algn="l" defTabSz="914400" rtl="0" eaLnBrk="1" latinLnBrk="0" hangingPunct="1">
        <a:lnSpc>
          <a:spcPct val="90000"/>
        </a:lnSpc>
        <a:spcBef>
          <a:spcPct val="0"/>
        </a:spcBef>
        <a:buNone/>
        <a:defRPr sz="540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1.xml"/><Relationship Id="rId5" Type="http://schemas.openxmlformats.org/officeDocument/2006/relationships/image" Target="../media/image7.jpeg"/><Relationship Id="rId4" Type="http://schemas.microsoft.com/office/2007/relationships/hdphoto" Target="../media/hdphoto2.wdp"/></Relationships>
</file>

<file path=ppt/slides/_rels/slide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17.png"/><Relationship Id="rId5" Type="http://schemas.microsoft.com/office/2007/relationships/hdphoto" Target="../media/hdphoto2.wdp"/><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18.png"/><Relationship Id="rId5" Type="http://schemas.microsoft.com/office/2007/relationships/hdphoto" Target="../media/hdphoto2.wdp"/><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microsoft.com/office/2007/relationships/hdphoto" Target="../media/hdphoto2.wdp"/><Relationship Id="rId7" Type="http://schemas.openxmlformats.org/officeDocument/2006/relationships/image" Target="../media/image21.svg"/><Relationship Id="rId2" Type="http://schemas.openxmlformats.org/officeDocument/2006/relationships/image" Target="../media/image4.png"/><Relationship Id="rId1" Type="http://schemas.openxmlformats.org/officeDocument/2006/relationships/slideLayout" Target="../slideLayouts/slideLayout3.xml"/><Relationship Id="rId6" Type="http://schemas.openxmlformats.org/officeDocument/2006/relationships/image" Target="../media/image20.png"/><Relationship Id="rId5" Type="http://schemas.microsoft.com/office/2007/relationships/hdphoto" Target="../media/hdphoto1.wdp"/><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4.png"/><Relationship Id="rId7"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microsoft.com/office/2007/relationships/hdphoto" Target="../media/hdphoto1.wdp"/><Relationship Id="rId5" Type="http://schemas.openxmlformats.org/officeDocument/2006/relationships/image" Target="../media/image3.png"/><Relationship Id="rId4" Type="http://schemas.microsoft.com/office/2007/relationships/hdphoto" Target="../media/hdphoto2.wdp"/></Relationships>
</file>

<file path=ppt/slides/_rels/slide17.xml.rels><?xml version="1.0" encoding="UTF-8" standalone="yes"?>
<Relationships xmlns="http://schemas.openxmlformats.org/package/2006/relationships"><Relationship Id="rId8" Type="http://schemas.microsoft.com/office/2007/relationships/diagramDrawing" Target="../diagrams/drawing2.xml"/><Relationship Id="rId3" Type="http://schemas.microsoft.com/office/2007/relationships/hdphoto" Target="../media/hdphoto2.wdp"/><Relationship Id="rId7" Type="http://schemas.openxmlformats.org/officeDocument/2006/relationships/diagramColors" Target="../diagrams/colors2.xml"/><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18.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4.png"/><Relationship Id="rId7"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microsoft.com/office/2007/relationships/hdphoto" Target="../media/hdphoto1.wdp"/><Relationship Id="rId5" Type="http://schemas.openxmlformats.org/officeDocument/2006/relationships/image" Target="../media/image3.png"/><Relationship Id="rId4" Type="http://schemas.microsoft.com/office/2007/relationships/hdphoto" Target="../media/hdphoto2.wdp"/></Relationships>
</file>

<file path=ppt/slides/_rels/slide19.xml.rels><?xml version="1.0" encoding="UTF-8" standalone="yes"?>
<Relationships xmlns="http://schemas.openxmlformats.org/package/2006/relationships"><Relationship Id="rId8" Type="http://schemas.openxmlformats.org/officeDocument/2006/relationships/diagramColors" Target="../diagrams/colors3.xml"/><Relationship Id="rId3" Type="http://schemas.openxmlformats.org/officeDocument/2006/relationships/image" Target="../media/image4.png"/><Relationship Id="rId7" Type="http://schemas.openxmlformats.org/officeDocument/2006/relationships/diagramQuickStyle" Target="../diagrams/quickStyle3.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Layout" Target="../diagrams/layout3.xml"/><Relationship Id="rId5" Type="http://schemas.openxmlformats.org/officeDocument/2006/relationships/diagramData" Target="../diagrams/data3.xml"/><Relationship Id="rId4" Type="http://schemas.microsoft.com/office/2007/relationships/hdphoto" Target="../media/hdphoto2.wdp"/><Relationship Id="rId9" Type="http://schemas.microsoft.com/office/2007/relationships/diagramDrawing" Target="../diagrams/drawing3.xml"/></Relationships>
</file>

<file path=ppt/slides/_rels/slide2.xml.rels><?xml version="1.0" encoding="UTF-8" standalone="yes"?>
<Relationships xmlns="http://schemas.openxmlformats.org/package/2006/relationships"><Relationship Id="rId8" Type="http://schemas.openxmlformats.org/officeDocument/2006/relationships/diagramData" Target="../diagrams/data1.xml"/><Relationship Id="rId3" Type="http://schemas.openxmlformats.org/officeDocument/2006/relationships/image" Target="../media/image4.png"/><Relationship Id="rId7" Type="http://schemas.openxmlformats.org/officeDocument/2006/relationships/image" Target="../media/image8.jpg"/><Relationship Id="rId12"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3.xml"/><Relationship Id="rId6" Type="http://schemas.microsoft.com/office/2007/relationships/hdphoto" Target="../media/hdphoto1.wdp"/><Relationship Id="rId11" Type="http://schemas.openxmlformats.org/officeDocument/2006/relationships/diagramColors" Target="../diagrams/colors1.xml"/><Relationship Id="rId5" Type="http://schemas.openxmlformats.org/officeDocument/2006/relationships/image" Target="../media/image3.png"/><Relationship Id="rId10" Type="http://schemas.openxmlformats.org/officeDocument/2006/relationships/diagramQuickStyle" Target="../diagrams/quickStyle1.xml"/><Relationship Id="rId4" Type="http://schemas.microsoft.com/office/2007/relationships/hdphoto" Target="../media/hdphoto2.wdp"/><Relationship Id="rId9"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hyperlink" Target="https://www.publicdomainpictures.net/en/view-image.php?image=290460&amp;picture=questions-amp-answers" TargetMode="External"/><Relationship Id="rId2" Type="http://schemas.openxmlformats.org/officeDocument/2006/relationships/image" Target="../media/image27.jpg"/><Relationship Id="rId1" Type="http://schemas.openxmlformats.org/officeDocument/2006/relationships/slideLayout" Target="../slideLayouts/slideLayout7.xml"/><Relationship Id="rId4" Type="http://schemas.openxmlformats.org/officeDocument/2006/relationships/image" Target="../media/image28.jpe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8.xml"/><Relationship Id="rId6" Type="http://schemas.openxmlformats.org/officeDocument/2006/relationships/image" Target="../media/image9.jpeg"/><Relationship Id="rId5" Type="http://schemas.openxmlformats.org/officeDocument/2006/relationships/image" Target="../media/image4.png"/><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4.png"/><Relationship Id="rId7" Type="http://schemas.openxmlformats.org/officeDocument/2006/relationships/image" Target="../media/image12.jpe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3.png"/><Relationship Id="rId4" Type="http://schemas.microsoft.com/office/2007/relationships/hdphoto" Target="../media/hdphoto2.wdp"/></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microsoft.com/office/2007/relationships/hdphoto" Target="../media/hdphoto2.wdp"/><Relationship Id="rId7" Type="http://schemas.openxmlformats.org/officeDocument/2006/relationships/image" Target="../media/image15.png"/><Relationship Id="rId2" Type="http://schemas.openxmlformats.org/officeDocument/2006/relationships/image" Target="../media/image4.png"/><Relationship Id="rId1" Type="http://schemas.openxmlformats.org/officeDocument/2006/relationships/slideLayout" Target="../slideLayouts/slideLayout6.xml"/><Relationship Id="rId6" Type="http://schemas.openxmlformats.org/officeDocument/2006/relationships/image" Target="../media/image14.jpg"/><Relationship Id="rId5" Type="http://schemas.microsoft.com/office/2007/relationships/hdphoto" Target="../media/hdphoto1.wdp"/><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hyperlink" Target="https://public.tableau.com/app/profile/juan.river.veloz.reyes/viz/FraudDetectionandPrevention-DS4A/FraudDetectionandPrevention#1" TargetMode="External"/><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16.png"/><Relationship Id="rId5" Type="http://schemas.microsoft.com/office/2007/relationships/hdphoto" Target="../media/hdphoto2.wdp"/><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2A0E4E09-FC02-4ADC-951A-3FFA90B6FE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pic>
        <p:nvPicPr>
          <p:cNvPr id="5" name="Picture 4" descr="Padlock on computer motherboard">
            <a:extLst>
              <a:ext uri="{FF2B5EF4-FFF2-40B4-BE49-F238E27FC236}">
                <a16:creationId xmlns:a16="http://schemas.microsoft.com/office/drawing/2014/main" id="{6740E57D-CEA9-D55B-5586-BC6061DC3082}"/>
              </a:ext>
            </a:extLst>
          </p:cNvPr>
          <p:cNvPicPr>
            <a:picLocks noChangeAspect="1"/>
          </p:cNvPicPr>
          <p:nvPr/>
        </p:nvPicPr>
        <p:blipFill rotWithShape="1">
          <a:blip r:embed="rId2">
            <a:duotone>
              <a:prstClr val="black"/>
              <a:prstClr val="white"/>
            </a:duotone>
            <a:alphaModFix amt="80000"/>
          </a:blip>
          <a:srcRect r="11794" b="1"/>
          <a:stretch/>
        </p:blipFill>
        <p:spPr>
          <a:xfrm>
            <a:off x="3132160" y="1021"/>
            <a:ext cx="9059839" cy="6855958"/>
          </a:xfrm>
          <a:prstGeom prst="rect">
            <a:avLst/>
          </a:prstGeom>
        </p:spPr>
      </p:pic>
      <p:sp>
        <p:nvSpPr>
          <p:cNvPr id="34" name="Rectangle 33">
            <a:extLst>
              <a:ext uri="{FF2B5EF4-FFF2-40B4-BE49-F238E27FC236}">
                <a16:creationId xmlns:a16="http://schemas.microsoft.com/office/drawing/2014/main" id="{F6A67491-8DC4-4A39-8A37-58B2F08634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blipFill dpi="0" rotWithShape="1">
            <a:blip r:embed="rId3">
              <a:alphaModFix amt="30000"/>
              <a:duotone>
                <a:prstClr val="black"/>
                <a:schemeClr val="accent1">
                  <a:tint val="45000"/>
                  <a:satMod val="400000"/>
                </a:schemeClr>
              </a:duotone>
              <a:extLst>
                <a:ext uri="{BEBA8EAE-BF5A-486C-A8C5-ECC9F3942E4B}">
                  <a14:imgProps xmlns:a14="http://schemas.microsoft.com/office/drawing/2010/main">
                    <a14:imgLayer r:embed="rId4">
                      <a14:imgEffect>
                        <a14:sharpenSoften amount="61000"/>
                      </a14:imgEffect>
                      <a14:imgEffect>
                        <a14:brightnessContrast bright="-25000" contrast="20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Rockwell" panose="02060603020205020403"/>
              <a:ea typeface="+mn-ea"/>
              <a:cs typeface="+mn-cs"/>
            </a:endParaRPr>
          </a:p>
        </p:txBody>
      </p:sp>
      <p:sp>
        <p:nvSpPr>
          <p:cNvPr id="2" name="slide1">
            <a:extLst>
              <a:ext uri="{FF2B5EF4-FFF2-40B4-BE49-F238E27FC236}">
                <a16:creationId xmlns:a16="http://schemas.microsoft.com/office/drawing/2014/main" id="{DD973096-42A5-4436-980E-842E81BF7D0B}"/>
              </a:ext>
            </a:extLst>
          </p:cNvPr>
          <p:cNvSpPr>
            <a:spLocks noGrp="1"/>
          </p:cNvSpPr>
          <p:nvPr>
            <p:ph type="ctrTitle"/>
          </p:nvPr>
        </p:nvSpPr>
        <p:spPr>
          <a:xfrm>
            <a:off x="6503864" y="2402711"/>
            <a:ext cx="4972511" cy="3457088"/>
          </a:xfrm>
        </p:spPr>
        <p:txBody>
          <a:bodyPr anchor="ctr">
            <a:normAutofit/>
          </a:bodyPr>
          <a:lstStyle/>
          <a:p>
            <a:r>
              <a:rPr lang="en-US" sz="6000" dirty="0">
                <a:solidFill>
                  <a:srgbClr val="FFFFFF"/>
                </a:solidFill>
              </a:rPr>
              <a:t>Fraud Detection and Prevention</a:t>
            </a:r>
          </a:p>
        </p:txBody>
      </p:sp>
      <p:sp>
        <p:nvSpPr>
          <p:cNvPr id="3" name="slide1">
            <a:extLst>
              <a:ext uri="{FF2B5EF4-FFF2-40B4-BE49-F238E27FC236}">
                <a16:creationId xmlns:a16="http://schemas.microsoft.com/office/drawing/2014/main" id="{2CBA1BCE-D59E-4218-9F6F-4C8E6DFE9579}"/>
              </a:ext>
            </a:extLst>
          </p:cNvPr>
          <p:cNvSpPr>
            <a:spLocks noGrp="1"/>
          </p:cNvSpPr>
          <p:nvPr>
            <p:ph type="subTitle" idx="1"/>
          </p:nvPr>
        </p:nvSpPr>
        <p:spPr>
          <a:xfrm>
            <a:off x="6556100" y="5036650"/>
            <a:ext cx="4972512" cy="1061291"/>
          </a:xfrm>
        </p:spPr>
        <p:txBody>
          <a:bodyPr>
            <a:normAutofit/>
          </a:bodyPr>
          <a:lstStyle/>
          <a:p>
            <a:pPr marL="0" marR="0">
              <a:spcBef>
                <a:spcPts val="0"/>
              </a:spcBef>
              <a:spcAft>
                <a:spcPts val="0"/>
              </a:spcAft>
            </a:pPr>
            <a:r>
              <a:rPr lang="en-US" b="1" kern="0" dirty="0">
                <a:solidFill>
                  <a:srgbClr val="FFFFFF"/>
                </a:solidFill>
                <a:effectLst/>
                <a:latin typeface="Arial" panose="020B0604020202020204" pitchFamily="34" charset="0"/>
                <a:ea typeface="Times New Roman" panose="02020603050405020304" pitchFamily="18" charset="0"/>
                <a:cs typeface="Times New Roman" panose="02020603050405020304" pitchFamily="18" charset="0"/>
              </a:rPr>
              <a:t>DS4A 2023 - Data Skills For All</a:t>
            </a:r>
            <a:endParaRPr lang="en-US" kern="1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i="1" kern="0" dirty="0">
                <a:solidFill>
                  <a:srgbClr val="FFFFFF"/>
                </a:solidFill>
                <a:effectLst/>
                <a:latin typeface="Arial" panose="020B0604020202020204" pitchFamily="34" charset="0"/>
                <a:ea typeface="Times New Roman" panose="02020603050405020304" pitchFamily="18" charset="0"/>
                <a:cs typeface="Times New Roman" panose="02020603050405020304" pitchFamily="18" charset="0"/>
              </a:rPr>
              <a:t>Finance Challenge for Data Analysts</a:t>
            </a:r>
            <a:endParaRPr lang="en-US" kern="1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solidFill>
                <a:srgbClr val="FFFFFF"/>
              </a:solidFill>
            </a:endParaRPr>
          </a:p>
        </p:txBody>
      </p:sp>
      <p:sp>
        <p:nvSpPr>
          <p:cNvPr id="35" name="Freeform: Shape 34">
            <a:extLst>
              <a:ext uri="{FF2B5EF4-FFF2-40B4-BE49-F238E27FC236}">
                <a16:creationId xmlns:a16="http://schemas.microsoft.com/office/drawing/2014/main" id="{9453FF84-60C1-4EA8-B49B-1B8C2D0C58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5859484" cy="6857997"/>
          </a:xfrm>
          <a:custGeom>
            <a:avLst/>
            <a:gdLst>
              <a:gd name="connsiteX0" fmla="*/ 3198825 w 5859484"/>
              <a:gd name="connsiteY0" fmla="*/ 0 h 6857997"/>
              <a:gd name="connsiteX1" fmla="*/ 3962351 w 5859484"/>
              <a:gd name="connsiteY1" fmla="*/ 0 h 6857997"/>
              <a:gd name="connsiteX2" fmla="*/ 4129776 w 5859484"/>
              <a:gd name="connsiteY2" fmla="*/ 128761 h 6857997"/>
              <a:gd name="connsiteX3" fmla="*/ 5859484 w 5859484"/>
              <a:gd name="connsiteY3" fmla="*/ 3718209 h 6857997"/>
              <a:gd name="connsiteX4" fmla="*/ 4624700 w 5859484"/>
              <a:gd name="connsiteY4" fmla="*/ 6845880 h 6857997"/>
              <a:gd name="connsiteX5" fmla="*/ 4612896 w 5859484"/>
              <a:gd name="connsiteY5" fmla="*/ 6857997 h 6857997"/>
              <a:gd name="connsiteX6" fmla="*/ 4017658 w 5859484"/>
              <a:gd name="connsiteY6" fmla="*/ 6857997 h 6857997"/>
              <a:gd name="connsiteX7" fmla="*/ 4173230 w 5859484"/>
              <a:gd name="connsiteY7" fmla="*/ 6719623 h 6857997"/>
              <a:gd name="connsiteX8" fmla="*/ 5443583 w 5859484"/>
              <a:gd name="connsiteY8" fmla="*/ 3718209 h 6857997"/>
              <a:gd name="connsiteX9" fmla="*/ 3355352 w 5859484"/>
              <a:gd name="connsiteY9" fmla="*/ 88079 h 6857997"/>
              <a:gd name="connsiteX10" fmla="*/ 0 w 5859484"/>
              <a:gd name="connsiteY10" fmla="*/ 0 h 6857997"/>
              <a:gd name="connsiteX11" fmla="*/ 2941255 w 5859484"/>
              <a:gd name="connsiteY11" fmla="*/ 0 h 6857997"/>
              <a:gd name="connsiteX12" fmla="*/ 3117080 w 5859484"/>
              <a:gd name="connsiteY12" fmla="*/ 88129 h 6857997"/>
              <a:gd name="connsiteX13" fmla="*/ 5324754 w 5859484"/>
              <a:gd name="connsiteY13" fmla="*/ 3718209 h 6857997"/>
              <a:gd name="connsiteX14" fmla="*/ 4089206 w 5859484"/>
              <a:gd name="connsiteY14" fmla="*/ 6637392 h 6857997"/>
              <a:gd name="connsiteX15" fmla="*/ 3841183 w 5859484"/>
              <a:gd name="connsiteY15" fmla="*/ 6857997 h 6857997"/>
              <a:gd name="connsiteX16" fmla="*/ 0 w 5859484"/>
              <a:gd name="connsiteY16" fmla="*/ 6857997 h 685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859484" h="6857997">
                <a:moveTo>
                  <a:pt x="3198825" y="0"/>
                </a:moveTo>
                <a:lnTo>
                  <a:pt x="3962351" y="0"/>
                </a:lnTo>
                <a:lnTo>
                  <a:pt x="4129776" y="128761"/>
                </a:lnTo>
                <a:cubicBezTo>
                  <a:pt x="5186152" y="981944"/>
                  <a:pt x="5859484" y="2273123"/>
                  <a:pt x="5859484" y="3718209"/>
                </a:cubicBezTo>
                <a:cubicBezTo>
                  <a:pt x="5859484" y="4922447"/>
                  <a:pt x="5391893" y="6019805"/>
                  <a:pt x="4624700" y="6845880"/>
                </a:cubicBezTo>
                <a:lnTo>
                  <a:pt x="4612896" y="6857997"/>
                </a:lnTo>
                <a:lnTo>
                  <a:pt x="4017658" y="6857997"/>
                </a:lnTo>
                <a:lnTo>
                  <a:pt x="4173230" y="6719623"/>
                </a:lnTo>
                <a:cubicBezTo>
                  <a:pt x="4958119" y="5951494"/>
                  <a:pt x="5443583" y="4890334"/>
                  <a:pt x="5443583" y="3718209"/>
                </a:cubicBezTo>
                <a:cubicBezTo>
                  <a:pt x="5443583" y="2179795"/>
                  <a:pt x="4607295" y="832535"/>
                  <a:pt x="3355352" y="88079"/>
                </a:cubicBezTo>
                <a:close/>
                <a:moveTo>
                  <a:pt x="0" y="0"/>
                </a:moveTo>
                <a:lnTo>
                  <a:pt x="2941255" y="0"/>
                </a:lnTo>
                <a:lnTo>
                  <a:pt x="3117080" y="88129"/>
                </a:lnTo>
                <a:cubicBezTo>
                  <a:pt x="4432070" y="787221"/>
                  <a:pt x="5324754" y="2150692"/>
                  <a:pt x="5324754" y="3718209"/>
                </a:cubicBezTo>
                <a:cubicBezTo>
                  <a:pt x="5324754" y="4858221"/>
                  <a:pt x="4852591" y="5890308"/>
                  <a:pt x="4089206" y="6637392"/>
                </a:cubicBezTo>
                <a:lnTo>
                  <a:pt x="3841183" y="6857997"/>
                </a:lnTo>
                <a:lnTo>
                  <a:pt x="0" y="6857997"/>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pic>
        <p:nvPicPr>
          <p:cNvPr id="4" name="Google Shape;102;p1" descr="A picture containing person, person, suit&#10;&#10;Description automatically generated">
            <a:extLst>
              <a:ext uri="{FF2B5EF4-FFF2-40B4-BE49-F238E27FC236}">
                <a16:creationId xmlns:a16="http://schemas.microsoft.com/office/drawing/2014/main" id="{01C68327-AE66-6556-5B68-5D2AC3F7CE63}"/>
              </a:ext>
            </a:extLst>
          </p:cNvPr>
          <p:cNvPicPr preferRelativeResize="0"/>
          <p:nvPr/>
        </p:nvPicPr>
        <p:blipFill rotWithShape="1">
          <a:blip r:embed="rId5"/>
          <a:srcRect l="15876" r="26127" b="1"/>
          <a:stretch/>
        </p:blipFill>
        <p:spPr>
          <a:xfrm>
            <a:off x="1" y="2"/>
            <a:ext cx="6095695" cy="6857997"/>
          </a:xfrm>
          <a:custGeom>
            <a:avLst/>
            <a:gdLst/>
            <a:ahLst/>
            <a:cxnLst/>
            <a:rect l="l" t="t" r="r" b="b"/>
            <a:pathLst>
              <a:path w="6095695" h="6857997">
                <a:moveTo>
                  <a:pt x="3435036" y="0"/>
                </a:moveTo>
                <a:lnTo>
                  <a:pt x="4198562" y="0"/>
                </a:lnTo>
                <a:lnTo>
                  <a:pt x="4365987" y="128761"/>
                </a:lnTo>
                <a:cubicBezTo>
                  <a:pt x="5422363" y="981944"/>
                  <a:pt x="6095695" y="2273123"/>
                  <a:pt x="6095695" y="3718209"/>
                </a:cubicBezTo>
                <a:cubicBezTo>
                  <a:pt x="6095695" y="4922447"/>
                  <a:pt x="5628104" y="6019805"/>
                  <a:pt x="4860911" y="6845880"/>
                </a:cubicBezTo>
                <a:lnTo>
                  <a:pt x="4849107" y="6857997"/>
                </a:lnTo>
                <a:lnTo>
                  <a:pt x="4253869" y="6857997"/>
                </a:lnTo>
                <a:lnTo>
                  <a:pt x="4409441" y="6719623"/>
                </a:lnTo>
                <a:cubicBezTo>
                  <a:pt x="5194330" y="5951494"/>
                  <a:pt x="5679794" y="4890334"/>
                  <a:pt x="5679794" y="3718209"/>
                </a:cubicBezTo>
                <a:cubicBezTo>
                  <a:pt x="5679794" y="2179795"/>
                  <a:pt x="4843506" y="832535"/>
                  <a:pt x="3591563" y="88079"/>
                </a:cubicBezTo>
                <a:close/>
                <a:moveTo>
                  <a:pt x="0" y="0"/>
                </a:moveTo>
                <a:lnTo>
                  <a:pt x="3177466" y="0"/>
                </a:lnTo>
                <a:lnTo>
                  <a:pt x="3353291" y="88129"/>
                </a:lnTo>
                <a:cubicBezTo>
                  <a:pt x="4668281" y="787221"/>
                  <a:pt x="5560965" y="2150692"/>
                  <a:pt x="5560965" y="3718209"/>
                </a:cubicBezTo>
                <a:cubicBezTo>
                  <a:pt x="5560965" y="4858221"/>
                  <a:pt x="5088802" y="5890308"/>
                  <a:pt x="4325417" y="6637392"/>
                </a:cubicBezTo>
                <a:lnTo>
                  <a:pt x="4077394" y="6857997"/>
                </a:lnTo>
                <a:lnTo>
                  <a:pt x="0" y="6857997"/>
                </a:lnTo>
                <a:close/>
              </a:path>
            </a:pathLst>
          </a:custGeom>
          <a:solidFill>
            <a:srgbClr val="ECECEC"/>
          </a:solidFill>
        </p:spPr>
      </p:pic>
      <p:sp>
        <p:nvSpPr>
          <p:cNvPr id="6" name="TextBox 5">
            <a:extLst>
              <a:ext uri="{FF2B5EF4-FFF2-40B4-BE49-F238E27FC236}">
                <a16:creationId xmlns:a16="http://schemas.microsoft.com/office/drawing/2014/main" id="{341D247C-467D-6376-9C26-237EEF5675E5}"/>
              </a:ext>
            </a:extLst>
          </p:cNvPr>
          <p:cNvSpPr txBox="1"/>
          <p:nvPr/>
        </p:nvSpPr>
        <p:spPr>
          <a:xfrm>
            <a:off x="184386" y="6304002"/>
            <a:ext cx="2539606" cy="369332"/>
          </a:xfrm>
          <a:prstGeom prst="rect">
            <a:avLst/>
          </a:prstGeom>
          <a:noFill/>
        </p:spPr>
        <p:txBody>
          <a:bodyPr wrap="none" rtlCol="0">
            <a:spAutoFit/>
          </a:bodyPr>
          <a:lstStyle/>
          <a:p>
            <a:r>
              <a:rPr lang="en-US" dirty="0"/>
              <a:t>Juan River Veloz Reyes</a:t>
            </a:r>
          </a:p>
        </p:txBody>
      </p:sp>
    </p:spTree>
    <p:extLst>
      <p:ext uri="{BB962C8B-B14F-4D97-AF65-F5344CB8AC3E}">
        <p14:creationId xmlns:p14="http://schemas.microsoft.com/office/powerpoint/2010/main" val="95992585"/>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2A313B03-D361-4EC9-AF52-0B3C1C92C2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9" name="Oval 8">
              <a:extLst>
                <a:ext uri="{FF2B5EF4-FFF2-40B4-BE49-F238E27FC236}">
                  <a16:creationId xmlns:a16="http://schemas.microsoft.com/office/drawing/2014/main" id="{5E79CB85-A08A-4579-86F6-A8AA97551B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2">
                <a:duotone>
                  <a:schemeClr val="accent1">
                    <a:shade val="45000"/>
                    <a:satMod val="135000"/>
                  </a:schemeClr>
                  <a:prstClr val="white"/>
                </a:duotone>
                <a:extLst>
                  <a:ext uri="{BEBA8EAE-BF5A-486C-A8C5-ECC9F3942E4B}">
                    <a14:imgProps xmlns:a14="http://schemas.microsoft.com/office/drawing/2010/main">
                      <a14:imgLayer r:embed="rId3">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a:lstStyle/>
            <a:p>
              <a:endParaRPr lang="en-US"/>
            </a:p>
          </p:txBody>
        </p:sp>
        <p:sp>
          <p:nvSpPr>
            <p:cNvPr id="10" name="Oval 9">
              <a:extLst>
                <a:ext uri="{FF2B5EF4-FFF2-40B4-BE49-F238E27FC236}">
                  <a16:creationId xmlns:a16="http://schemas.microsoft.com/office/drawing/2014/main" id="{D6C61C9C-364D-4CB6-B9D1-1A6F50F6AF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a:lstStyle/>
            <a:p>
              <a:endParaRPr lang="en-US"/>
            </a:p>
          </p:txBody>
        </p:sp>
      </p:grpSp>
      <p:sp>
        <p:nvSpPr>
          <p:cNvPr id="12" name="Rectangle 11">
            <a:extLst>
              <a:ext uri="{FF2B5EF4-FFF2-40B4-BE49-F238E27FC236}">
                <a16:creationId xmlns:a16="http://schemas.microsoft.com/office/drawing/2014/main" id="{9C5EC292-991E-4C8F-9F55-D72971A4BB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5260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90B7573-D2CD-4589-B099-E8254726AC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999"/>
          </a:xfrm>
          <a:prstGeom prst="rect">
            <a:avLst/>
          </a:prstGeom>
          <a:blipFill dpi="0" rotWithShape="1">
            <a:blip r:embed="rId4">
              <a:alphaModFix amt="50000"/>
              <a:lum bright="70000" contrast="-70000"/>
              <a:extLst>
                <a:ext uri="{BEBA8EAE-BF5A-486C-A8C5-ECC9F3942E4B}">
                  <a14:imgProps xmlns:a14="http://schemas.microsoft.com/office/drawing/2010/main">
                    <a14:imgLayer r:embed="rId5">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useBgFill="1">
        <p:nvSpPr>
          <p:cNvPr id="16" name="Rectangle 15">
            <a:extLst>
              <a:ext uri="{FF2B5EF4-FFF2-40B4-BE49-F238E27FC236}">
                <a16:creationId xmlns:a16="http://schemas.microsoft.com/office/drawing/2014/main" id="{C26A041F-C32D-4E9C-AD9A-6F8F9710D9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1" y="480059"/>
            <a:ext cx="11237976" cy="5897880"/>
          </a:xfrm>
          <a:prstGeom prst="rect">
            <a:avLst/>
          </a:prstGeom>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slide3" descr="Fraud Detection and Prevention2">
            <a:extLst>
              <a:ext uri="{FF2B5EF4-FFF2-40B4-BE49-F238E27FC236}">
                <a16:creationId xmlns:a16="http://schemas.microsoft.com/office/drawing/2014/main" id="{559EED0C-F586-45D1-8F35-5C7BEB33C2A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31854" y="596086"/>
            <a:ext cx="5746157" cy="5458850"/>
          </a:xfrm>
          <a:prstGeom prst="rect">
            <a:avLst/>
          </a:prstGeom>
        </p:spPr>
      </p:pic>
    </p:spTree>
    <p:extLst>
      <p:ext uri="{BB962C8B-B14F-4D97-AF65-F5344CB8AC3E}">
        <p14:creationId xmlns:p14="http://schemas.microsoft.com/office/powerpoint/2010/main" val="959925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2A313B03-D361-4EC9-AF52-0B3C1C92C2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10" name="Oval 9">
              <a:extLst>
                <a:ext uri="{FF2B5EF4-FFF2-40B4-BE49-F238E27FC236}">
                  <a16:creationId xmlns:a16="http://schemas.microsoft.com/office/drawing/2014/main" id="{5E79CB85-A08A-4579-86F6-A8AA97551B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2">
                <a:duotone>
                  <a:schemeClr val="accent1">
                    <a:shade val="45000"/>
                    <a:satMod val="135000"/>
                  </a:schemeClr>
                  <a:prstClr val="white"/>
                </a:duotone>
                <a:extLst>
                  <a:ext uri="{BEBA8EAE-BF5A-486C-A8C5-ECC9F3942E4B}">
                    <a14:imgProps xmlns:a14="http://schemas.microsoft.com/office/drawing/2010/main">
                      <a14:imgLayer r:embed="rId3">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a:lstStyle/>
            <a:p>
              <a:endParaRPr lang="en-US"/>
            </a:p>
          </p:txBody>
        </p:sp>
        <p:sp>
          <p:nvSpPr>
            <p:cNvPr id="11" name="Oval 10">
              <a:extLst>
                <a:ext uri="{FF2B5EF4-FFF2-40B4-BE49-F238E27FC236}">
                  <a16:creationId xmlns:a16="http://schemas.microsoft.com/office/drawing/2014/main" id="{D6C61C9C-364D-4CB6-B9D1-1A6F50F6AF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a:lstStyle/>
            <a:p>
              <a:endParaRPr lang="en-US"/>
            </a:p>
          </p:txBody>
        </p:sp>
      </p:grpSp>
      <p:sp useBgFill="1">
        <p:nvSpPr>
          <p:cNvPr id="13" name="Rectangle 12">
            <a:extLst>
              <a:ext uri="{FF2B5EF4-FFF2-40B4-BE49-F238E27FC236}">
                <a16:creationId xmlns:a16="http://schemas.microsoft.com/office/drawing/2014/main" id="{9C9664EF-0D74-4781-B4B4-646A93B50B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54C0CC2-F056-47AD-A361-F33F5EE976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999"/>
          </a:xfrm>
          <a:prstGeom prst="rect">
            <a:avLst/>
          </a:prstGeom>
          <a:blipFill dpi="0" rotWithShape="1">
            <a:blip r:embed="rId4">
              <a:alphaModFix amt="60000"/>
              <a:lum bright="70000" contrast="-70000"/>
              <a:extLst>
                <a:ext uri="{BEBA8EAE-BF5A-486C-A8C5-ECC9F3942E4B}">
                  <a14:imgProps xmlns:a14="http://schemas.microsoft.com/office/drawing/2010/main">
                    <a14:imgLayer r:embed="rId5">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useBgFill="1">
        <p:nvSpPr>
          <p:cNvPr id="17" name="Rectangle 16">
            <a:extLst>
              <a:ext uri="{FF2B5EF4-FFF2-40B4-BE49-F238E27FC236}">
                <a16:creationId xmlns:a16="http://schemas.microsoft.com/office/drawing/2014/main" id="{CD560C9F-7A8F-4FBA-BD3A-EB75B62E45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ln w="22225">
            <a:solidFill>
              <a:srgbClr val="FFC6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slide4" descr="Fraud Detection and Prevention3">
            <a:extLst>
              <a:ext uri="{FF2B5EF4-FFF2-40B4-BE49-F238E27FC236}">
                <a16:creationId xmlns:a16="http://schemas.microsoft.com/office/drawing/2014/main" id="{F6D852D6-7F80-4F74-A9D6-8FBBE390630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42443" y="626711"/>
            <a:ext cx="5897862" cy="5602969"/>
          </a:xfrm>
          <a:prstGeom prst="rect">
            <a:avLst/>
          </a:prstGeom>
        </p:spPr>
      </p:pic>
    </p:spTree>
    <p:extLst>
      <p:ext uri="{BB962C8B-B14F-4D97-AF65-F5344CB8AC3E}">
        <p14:creationId xmlns:p14="http://schemas.microsoft.com/office/powerpoint/2010/main" val="959925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2A313B03-D361-4EC9-AF52-0B3C1C92C2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11" name="Oval 10">
              <a:extLst>
                <a:ext uri="{FF2B5EF4-FFF2-40B4-BE49-F238E27FC236}">
                  <a16:creationId xmlns:a16="http://schemas.microsoft.com/office/drawing/2014/main" id="{5E79CB85-A08A-4579-86F6-A8AA97551B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2">
                <a:duotone>
                  <a:schemeClr val="accent1">
                    <a:shade val="45000"/>
                    <a:satMod val="135000"/>
                  </a:schemeClr>
                  <a:prstClr val="white"/>
                </a:duotone>
                <a:extLst>
                  <a:ext uri="{BEBA8EAE-BF5A-486C-A8C5-ECC9F3942E4B}">
                    <a14:imgProps xmlns:a14="http://schemas.microsoft.com/office/drawing/2010/main">
                      <a14:imgLayer r:embed="rId3">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a:lstStyle/>
            <a:p>
              <a:endParaRPr lang="en-US"/>
            </a:p>
          </p:txBody>
        </p:sp>
        <p:sp>
          <p:nvSpPr>
            <p:cNvPr id="12" name="Oval 11">
              <a:extLst>
                <a:ext uri="{FF2B5EF4-FFF2-40B4-BE49-F238E27FC236}">
                  <a16:creationId xmlns:a16="http://schemas.microsoft.com/office/drawing/2014/main" id="{D6C61C9C-364D-4CB6-B9D1-1A6F50F6AF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a:lstStyle/>
            <a:p>
              <a:endParaRPr lang="en-US"/>
            </a:p>
          </p:txBody>
        </p:sp>
      </p:grpSp>
      <p:sp>
        <p:nvSpPr>
          <p:cNvPr id="14" name="Rectangle 13">
            <a:extLst>
              <a:ext uri="{FF2B5EF4-FFF2-40B4-BE49-F238E27FC236}">
                <a16:creationId xmlns:a16="http://schemas.microsoft.com/office/drawing/2014/main" id="{7045633D-7FA7-4D93-8E45-D385B582A1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82532B9D-ADFC-4AEF-97D4-9FC87BB61E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ln w="22225">
            <a:solidFill>
              <a:srgbClr val="FFB4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slide5" descr="Fraud Detection and Prevention4">
            <a:extLst>
              <a:ext uri="{FF2B5EF4-FFF2-40B4-BE49-F238E27FC236}">
                <a16:creationId xmlns:a16="http://schemas.microsoft.com/office/drawing/2014/main" id="{468925D6-6EB4-47E1-9B12-9E3F5F641F7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42443" y="555067"/>
            <a:ext cx="5973277" cy="5674614"/>
          </a:xfrm>
          <a:prstGeom prst="rect">
            <a:avLst/>
          </a:prstGeom>
        </p:spPr>
      </p:pic>
    </p:spTree>
    <p:extLst>
      <p:ext uri="{BB962C8B-B14F-4D97-AF65-F5344CB8AC3E}">
        <p14:creationId xmlns:p14="http://schemas.microsoft.com/office/powerpoint/2010/main" val="959925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7049A7D3-684C-4C59-A4B6-7B308A6AD3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D7B1087B-C592-40E7-B532-60B453A2FE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14AE7447-E8F8-4A0F-9E3D-94842BFF88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2" name="Group 31">
            <a:extLst>
              <a:ext uri="{FF2B5EF4-FFF2-40B4-BE49-F238E27FC236}">
                <a16:creationId xmlns:a16="http://schemas.microsoft.com/office/drawing/2014/main" id="{85981F80-69EE-4E2B-82A8-47FDFD7720A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649215" y="4068923"/>
            <a:ext cx="1080904" cy="1080902"/>
            <a:chOff x="9685338" y="4460675"/>
            <a:chExt cx="1080904" cy="1080902"/>
          </a:xfrm>
        </p:grpSpPr>
        <p:sp>
          <p:nvSpPr>
            <p:cNvPr id="33" name="Oval 32">
              <a:extLst>
                <a:ext uri="{FF2B5EF4-FFF2-40B4-BE49-F238E27FC236}">
                  <a16:creationId xmlns:a16="http://schemas.microsoft.com/office/drawing/2014/main" id="{46CE0473-0B07-47EE-A016-EBD87F2C8C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34" name="Oval 33">
              <a:extLst>
                <a:ext uri="{FF2B5EF4-FFF2-40B4-BE49-F238E27FC236}">
                  <a16:creationId xmlns:a16="http://schemas.microsoft.com/office/drawing/2014/main" id="{EDD0D1E4-DFCA-4DF0-9D37-571A5F529F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useBgFill="1">
        <p:nvSpPr>
          <p:cNvPr id="35" name="Rectangle 34">
            <a:extLst>
              <a:ext uri="{FF2B5EF4-FFF2-40B4-BE49-F238E27FC236}">
                <a16:creationId xmlns:a16="http://schemas.microsoft.com/office/drawing/2014/main" id="{EDF3BDB2-0586-430E-811A-74BAFDEE66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88952"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6" name="Rectangle 35">
            <a:extLst>
              <a:ext uri="{FF2B5EF4-FFF2-40B4-BE49-F238E27FC236}">
                <a16:creationId xmlns:a16="http://schemas.microsoft.com/office/drawing/2014/main" id="{821E305B-0351-4E03-8C1B-F23D3A346E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45152" y="928117"/>
            <a:ext cx="6629400"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3C848660-F9C2-4F86-A218-6AE0FB4CCC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41336" y="1110053"/>
            <a:ext cx="6630506" cy="4580301"/>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3941753-BE7A-2A0E-963C-541FB3E88D20}"/>
              </a:ext>
            </a:extLst>
          </p:cNvPr>
          <p:cNvSpPr>
            <a:spLocks noGrp="1"/>
          </p:cNvSpPr>
          <p:nvPr>
            <p:ph type="title"/>
          </p:nvPr>
        </p:nvSpPr>
        <p:spPr>
          <a:xfrm>
            <a:off x="4961376" y="1432223"/>
            <a:ext cx="6057144" cy="3357976"/>
          </a:xfrm>
        </p:spPr>
        <p:txBody>
          <a:bodyPr vert="horz" lIns="91440" tIns="45720" rIns="91440" bIns="45720" rtlCol="0" anchor="ctr">
            <a:normAutofit/>
          </a:bodyPr>
          <a:lstStyle/>
          <a:p>
            <a:r>
              <a:rPr lang="en-US" b="0" i="0">
                <a:blipFill dpi="0" rotWithShape="1">
                  <a:blip r:embed="rId4"/>
                  <a:srcRect/>
                  <a:tile tx="6350" ty="-127000" sx="65000" sy="64000" flip="none" algn="tl"/>
                </a:blipFill>
                <a:effectLst/>
              </a:rPr>
              <a:t>Predictive Modeling with Random Forest</a:t>
            </a:r>
            <a:endParaRPr lang="en-US">
              <a:blipFill dpi="0" rotWithShape="1">
                <a:blip r:embed="rId4"/>
                <a:srcRect/>
                <a:tile tx="6350" ty="-127000" sx="65000" sy="64000" flip="none" algn="tl"/>
              </a:blipFill>
            </a:endParaRPr>
          </a:p>
        </p:txBody>
      </p:sp>
      <p:sp>
        <p:nvSpPr>
          <p:cNvPr id="26" name="Rectangle 25">
            <a:extLst>
              <a:ext uri="{FF2B5EF4-FFF2-40B4-BE49-F238E27FC236}">
                <a16:creationId xmlns:a16="http://schemas.microsoft.com/office/drawing/2014/main" id="{5CABD882-B7CE-4433-B509-99205DB70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45152" y="5780565"/>
            <a:ext cx="6629400"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 name="Group 27">
            <a:extLst>
              <a:ext uri="{FF2B5EF4-FFF2-40B4-BE49-F238E27FC236}">
                <a16:creationId xmlns:a16="http://schemas.microsoft.com/office/drawing/2014/main" id="{49F6A645-6137-4F43-8E88-D91CC337D5B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646920" y="5257800"/>
            <a:ext cx="1080904" cy="1080902"/>
            <a:chOff x="9685338" y="4460675"/>
            <a:chExt cx="1080904" cy="1080902"/>
          </a:xfrm>
        </p:grpSpPr>
        <p:sp>
          <p:nvSpPr>
            <p:cNvPr id="29" name="Oval 28">
              <a:extLst>
                <a:ext uri="{FF2B5EF4-FFF2-40B4-BE49-F238E27FC236}">
                  <a16:creationId xmlns:a16="http://schemas.microsoft.com/office/drawing/2014/main" id="{3A2C783A-4EEE-481B-815A-A1BB14F44B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85338" y="4460675"/>
              <a:ext cx="1080904" cy="1080902"/>
            </a:xfrm>
            <a:prstGeom prst="ellipse">
              <a:avLst/>
            </a:prstGeom>
            <a:blipFill dpi="0" rotWithShape="1">
              <a:blip r:embed="rId4">
                <a:duotone>
                  <a:schemeClr val="accent1">
                    <a:shade val="45000"/>
                    <a:satMod val="135000"/>
                  </a:schemeClr>
                  <a:prstClr val="white"/>
                </a:duotone>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30" name="Oval 29">
              <a:extLst>
                <a:ext uri="{FF2B5EF4-FFF2-40B4-BE49-F238E27FC236}">
                  <a16:creationId xmlns:a16="http://schemas.microsoft.com/office/drawing/2014/main" id="{A0186437-0053-4886-B612-804E4DC903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pic>
        <p:nvPicPr>
          <p:cNvPr id="37" name="Graphic 36" descr="Head with Gears">
            <a:extLst>
              <a:ext uri="{FF2B5EF4-FFF2-40B4-BE49-F238E27FC236}">
                <a16:creationId xmlns:a16="http://schemas.microsoft.com/office/drawing/2014/main" id="{D04BD106-2177-37E6-B06B-2B7CC8C7369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33915" y="1686320"/>
            <a:ext cx="3416725" cy="3416725"/>
          </a:xfrm>
          <a:prstGeom prst="rect">
            <a:avLst/>
          </a:prstGeom>
        </p:spPr>
      </p:pic>
    </p:spTree>
    <p:extLst>
      <p:ext uri="{BB962C8B-B14F-4D97-AF65-F5344CB8AC3E}">
        <p14:creationId xmlns:p14="http://schemas.microsoft.com/office/powerpoint/2010/main" val="630823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6E0ACBF-7EBB-3F54-7E4E-5034D55A8D8C}"/>
              </a:ext>
            </a:extLst>
          </p:cNvPr>
          <p:cNvPicPr>
            <a:picLocks noChangeAspect="1"/>
          </p:cNvPicPr>
          <p:nvPr/>
        </p:nvPicPr>
        <p:blipFill>
          <a:blip r:embed="rId3"/>
          <a:stretch>
            <a:fillRect/>
          </a:stretch>
        </p:blipFill>
        <p:spPr>
          <a:xfrm>
            <a:off x="347225" y="660482"/>
            <a:ext cx="11667231" cy="2331922"/>
          </a:xfrm>
          <a:prstGeom prst="rect">
            <a:avLst/>
          </a:prstGeom>
        </p:spPr>
      </p:pic>
      <p:pic>
        <p:nvPicPr>
          <p:cNvPr id="5" name="Picture 4">
            <a:extLst>
              <a:ext uri="{FF2B5EF4-FFF2-40B4-BE49-F238E27FC236}">
                <a16:creationId xmlns:a16="http://schemas.microsoft.com/office/drawing/2014/main" id="{911EAFB5-DFBF-D5B6-01A8-F6B25CB24551}"/>
              </a:ext>
            </a:extLst>
          </p:cNvPr>
          <p:cNvPicPr>
            <a:picLocks noChangeAspect="1"/>
          </p:cNvPicPr>
          <p:nvPr/>
        </p:nvPicPr>
        <p:blipFill>
          <a:blip r:embed="rId4"/>
          <a:stretch>
            <a:fillRect/>
          </a:stretch>
        </p:blipFill>
        <p:spPr>
          <a:xfrm>
            <a:off x="6180840" y="1152213"/>
            <a:ext cx="5959356" cy="4366638"/>
          </a:xfrm>
          <a:prstGeom prst="rect">
            <a:avLst/>
          </a:prstGeom>
        </p:spPr>
      </p:pic>
      <p:sp>
        <p:nvSpPr>
          <p:cNvPr id="7" name="TextBox 6">
            <a:extLst>
              <a:ext uri="{FF2B5EF4-FFF2-40B4-BE49-F238E27FC236}">
                <a16:creationId xmlns:a16="http://schemas.microsoft.com/office/drawing/2014/main" id="{CFE023CE-911A-B1C8-9396-CA8D29E74483}"/>
              </a:ext>
            </a:extLst>
          </p:cNvPr>
          <p:cNvSpPr txBox="1"/>
          <p:nvPr/>
        </p:nvSpPr>
        <p:spPr>
          <a:xfrm>
            <a:off x="269588" y="3103342"/>
            <a:ext cx="6094428" cy="2893100"/>
          </a:xfrm>
          <a:prstGeom prst="rect">
            <a:avLst/>
          </a:prstGeom>
          <a:noFill/>
        </p:spPr>
        <p:txBody>
          <a:bodyPr wrap="square">
            <a:spAutoFit/>
          </a:bodyPr>
          <a:lstStyle/>
          <a:p>
            <a:pPr algn="l"/>
            <a:r>
              <a:rPr lang="en-US" sz="1400" b="0" i="0" dirty="0">
                <a:solidFill>
                  <a:srgbClr val="212121"/>
                </a:solidFill>
                <a:effectLst/>
                <a:latin typeface="Roboto" panose="02000000000000000000" pitchFamily="2" charset="0"/>
              </a:rPr>
              <a:t>Interpretation:</a:t>
            </a:r>
          </a:p>
          <a:p>
            <a:pPr algn="l"/>
            <a:r>
              <a:rPr lang="en-US" sz="1400" b="1" i="0" dirty="0">
                <a:solidFill>
                  <a:srgbClr val="212121"/>
                </a:solidFill>
                <a:effectLst/>
                <a:latin typeface="Roboto" panose="02000000000000000000" pitchFamily="2" charset="0"/>
              </a:rPr>
              <a:t>Precision: </a:t>
            </a:r>
            <a:r>
              <a:rPr lang="en-US" sz="1400" b="0" i="0" dirty="0">
                <a:solidFill>
                  <a:srgbClr val="212121"/>
                </a:solidFill>
                <a:effectLst/>
                <a:latin typeface="Roboto" panose="02000000000000000000" pitchFamily="2" charset="0"/>
              </a:rPr>
              <a:t>A precision of 0.92 for class 1 means that 92% of the predicted fraud cases were actually fraudulent.</a:t>
            </a:r>
          </a:p>
          <a:p>
            <a:pPr algn="l"/>
            <a:endParaRPr lang="en-US" sz="1400" b="0" i="0" dirty="0">
              <a:solidFill>
                <a:srgbClr val="212121"/>
              </a:solidFill>
              <a:effectLst/>
              <a:latin typeface="Roboto" panose="02000000000000000000" pitchFamily="2" charset="0"/>
            </a:endParaRPr>
          </a:p>
          <a:p>
            <a:pPr algn="l"/>
            <a:r>
              <a:rPr lang="en-US" sz="1400" b="1" i="0" dirty="0">
                <a:solidFill>
                  <a:srgbClr val="212121"/>
                </a:solidFill>
                <a:effectLst/>
                <a:latin typeface="Roboto" panose="02000000000000000000" pitchFamily="2" charset="0"/>
              </a:rPr>
              <a:t>Recall: </a:t>
            </a:r>
            <a:r>
              <a:rPr lang="en-US" sz="1400" b="0" i="0" dirty="0">
                <a:solidFill>
                  <a:srgbClr val="212121"/>
                </a:solidFill>
                <a:effectLst/>
                <a:latin typeface="Roboto" panose="02000000000000000000" pitchFamily="2" charset="0"/>
              </a:rPr>
              <a:t>A recall of 0.83 for class 1 means that the model identified 83% of the actual fraudulent transactions.</a:t>
            </a:r>
          </a:p>
          <a:p>
            <a:pPr algn="l"/>
            <a:endParaRPr lang="en-US" sz="1400" b="0" i="0" dirty="0">
              <a:solidFill>
                <a:srgbClr val="212121"/>
              </a:solidFill>
              <a:effectLst/>
              <a:latin typeface="Roboto" panose="02000000000000000000" pitchFamily="2" charset="0"/>
            </a:endParaRPr>
          </a:p>
          <a:p>
            <a:pPr algn="l"/>
            <a:r>
              <a:rPr lang="en-US" sz="1400" b="1" i="0" dirty="0">
                <a:solidFill>
                  <a:srgbClr val="212121"/>
                </a:solidFill>
                <a:effectLst/>
                <a:latin typeface="Roboto" panose="02000000000000000000" pitchFamily="2" charset="0"/>
              </a:rPr>
              <a:t>F1-score: </a:t>
            </a:r>
            <a:r>
              <a:rPr lang="en-US" sz="1400" b="0" i="0" dirty="0">
                <a:solidFill>
                  <a:srgbClr val="212121"/>
                </a:solidFill>
                <a:effectLst/>
                <a:latin typeface="Roboto" panose="02000000000000000000" pitchFamily="2" charset="0"/>
              </a:rPr>
              <a:t>An F1-score of 0.88 indicates a good balance between precision and recall.</a:t>
            </a:r>
          </a:p>
          <a:p>
            <a:pPr algn="l"/>
            <a:endParaRPr lang="en-US" sz="1400" b="0" i="0" dirty="0">
              <a:solidFill>
                <a:srgbClr val="212121"/>
              </a:solidFill>
              <a:effectLst/>
              <a:latin typeface="Roboto" panose="02000000000000000000" pitchFamily="2" charset="0"/>
            </a:endParaRPr>
          </a:p>
          <a:p>
            <a:pPr algn="l"/>
            <a:r>
              <a:rPr lang="en-US" sz="1400" b="0" i="0" dirty="0">
                <a:solidFill>
                  <a:srgbClr val="212121"/>
                </a:solidFill>
                <a:effectLst/>
                <a:latin typeface="Roboto" panose="02000000000000000000" pitchFamily="2" charset="0"/>
              </a:rPr>
              <a:t>The model achieved high accuracy (9</a:t>
            </a:r>
            <a:r>
              <a:rPr lang="en-US" sz="1400" dirty="0">
                <a:solidFill>
                  <a:srgbClr val="212121"/>
                </a:solidFill>
                <a:latin typeface="Roboto" panose="02000000000000000000" pitchFamily="2" charset="0"/>
              </a:rPr>
              <a:t>5</a:t>
            </a:r>
            <a:r>
              <a:rPr lang="en-US" sz="1400" b="0" i="0" dirty="0">
                <a:solidFill>
                  <a:srgbClr val="212121"/>
                </a:solidFill>
                <a:effectLst/>
                <a:latin typeface="Roboto" panose="02000000000000000000" pitchFamily="2" charset="0"/>
              </a:rPr>
              <a:t>%) and performed well in classifying non-fraudulent transactions (class 0). And showed relatively higher recall (98%) for non-fraudulent transactions (class </a:t>
            </a:r>
            <a:r>
              <a:rPr lang="en-US" sz="1400" dirty="0">
                <a:solidFill>
                  <a:srgbClr val="212121"/>
                </a:solidFill>
                <a:latin typeface="Roboto" panose="02000000000000000000" pitchFamily="2" charset="0"/>
              </a:rPr>
              <a:t>0</a:t>
            </a:r>
            <a:r>
              <a:rPr lang="en-US" sz="1400" b="0" i="0" dirty="0">
                <a:solidFill>
                  <a:srgbClr val="212121"/>
                </a:solidFill>
                <a:effectLst/>
                <a:latin typeface="Roboto" panose="02000000000000000000" pitchFamily="2" charset="0"/>
              </a:rPr>
              <a:t>).</a:t>
            </a:r>
          </a:p>
        </p:txBody>
      </p:sp>
    </p:spTree>
    <p:extLst>
      <p:ext uri="{BB962C8B-B14F-4D97-AF65-F5344CB8AC3E}">
        <p14:creationId xmlns:p14="http://schemas.microsoft.com/office/powerpoint/2010/main" val="12590238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BD0157D-D192-3CBE-7469-2A1FC785E0DF}"/>
              </a:ext>
            </a:extLst>
          </p:cNvPr>
          <p:cNvSpPr txBox="1"/>
          <p:nvPr/>
        </p:nvSpPr>
        <p:spPr>
          <a:xfrm>
            <a:off x="1934896" y="591100"/>
            <a:ext cx="9351389" cy="369332"/>
          </a:xfrm>
          <a:prstGeom prst="rect">
            <a:avLst/>
          </a:prstGeom>
          <a:noFill/>
        </p:spPr>
        <p:txBody>
          <a:bodyPr wrap="square">
            <a:spAutoFit/>
          </a:bodyPr>
          <a:lstStyle/>
          <a:p>
            <a:r>
              <a:rPr lang="en-US" b="0" dirty="0">
                <a:solidFill>
                  <a:srgbClr val="008000"/>
                </a:solidFill>
                <a:effectLst/>
                <a:latin typeface="Courier New" panose="02070309020205020404" pitchFamily="49" charset="0"/>
              </a:rPr>
              <a:t>Extracting feature </a:t>
            </a:r>
            <a:r>
              <a:rPr lang="en-US" b="0" dirty="0" err="1">
                <a:solidFill>
                  <a:srgbClr val="008000"/>
                </a:solidFill>
                <a:effectLst/>
                <a:latin typeface="Courier New" panose="02070309020205020404" pitchFamily="49" charset="0"/>
              </a:rPr>
              <a:t>importances</a:t>
            </a:r>
            <a:r>
              <a:rPr lang="en-US" b="0" dirty="0">
                <a:solidFill>
                  <a:srgbClr val="008000"/>
                </a:solidFill>
                <a:effectLst/>
                <a:latin typeface="Courier New" panose="02070309020205020404" pitchFamily="49" charset="0"/>
              </a:rPr>
              <a:t> from the best random forest model</a:t>
            </a:r>
            <a:endParaRPr lang="en-US" b="0" dirty="0">
              <a:solidFill>
                <a:srgbClr val="000000"/>
              </a:solidFill>
              <a:effectLst/>
              <a:latin typeface="Courier New" panose="02070309020205020404" pitchFamily="49" charset="0"/>
            </a:endParaRPr>
          </a:p>
        </p:txBody>
      </p:sp>
      <p:pic>
        <p:nvPicPr>
          <p:cNvPr id="5" name="Picture 4">
            <a:extLst>
              <a:ext uri="{FF2B5EF4-FFF2-40B4-BE49-F238E27FC236}">
                <a16:creationId xmlns:a16="http://schemas.microsoft.com/office/drawing/2014/main" id="{BA6F6559-2BCA-91D3-1C3A-3470828433F4}"/>
              </a:ext>
            </a:extLst>
          </p:cNvPr>
          <p:cNvPicPr>
            <a:picLocks noChangeAspect="1"/>
          </p:cNvPicPr>
          <p:nvPr/>
        </p:nvPicPr>
        <p:blipFill>
          <a:blip r:embed="rId2"/>
          <a:stretch>
            <a:fillRect/>
          </a:stretch>
        </p:blipFill>
        <p:spPr>
          <a:xfrm>
            <a:off x="2157354" y="1271187"/>
            <a:ext cx="8367485" cy="4900085"/>
          </a:xfrm>
          <a:prstGeom prst="rect">
            <a:avLst/>
          </a:prstGeom>
        </p:spPr>
      </p:pic>
    </p:spTree>
    <p:extLst>
      <p:ext uri="{BB962C8B-B14F-4D97-AF65-F5344CB8AC3E}">
        <p14:creationId xmlns:p14="http://schemas.microsoft.com/office/powerpoint/2010/main" val="39672137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57"/>
        <p:cNvGrpSpPr/>
        <p:nvPr/>
      </p:nvGrpSpPr>
      <p:grpSpPr>
        <a:xfrm>
          <a:off x="0" y="0"/>
          <a:ext cx="0" cy="0"/>
          <a:chOff x="0" y="0"/>
          <a:chExt cx="0" cy="0"/>
        </a:xfrm>
      </p:grpSpPr>
      <p:sp>
        <p:nvSpPr>
          <p:cNvPr id="166" name="Rectangle 165">
            <a:extLst>
              <a:ext uri="{FF2B5EF4-FFF2-40B4-BE49-F238E27FC236}">
                <a16:creationId xmlns:a16="http://schemas.microsoft.com/office/drawing/2014/main" id="{7049A7D3-684C-4C59-A4B6-7B308A6AD3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346946"/>
            <a:ext cx="10222992" cy="80683"/>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Rectangle 167">
            <a:extLst>
              <a:ext uri="{FF2B5EF4-FFF2-40B4-BE49-F238E27FC236}">
                <a16:creationId xmlns:a16="http://schemas.microsoft.com/office/drawing/2014/main" id="{D7B1087B-C592-40E7-B532-60B453A2FE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4299696"/>
            <a:ext cx="10222992" cy="80683"/>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Rectangle 169">
            <a:extLst>
              <a:ext uri="{FF2B5EF4-FFF2-40B4-BE49-F238E27FC236}">
                <a16:creationId xmlns:a16="http://schemas.microsoft.com/office/drawing/2014/main" id="{14AE7447-E8F8-4A0F-9E3D-94842BFF88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484779"/>
            <a:ext cx="10222992" cy="2743200"/>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2" name="Group 171">
            <a:extLst>
              <a:ext uri="{FF2B5EF4-FFF2-40B4-BE49-F238E27FC236}">
                <a16:creationId xmlns:a16="http://schemas.microsoft.com/office/drawing/2014/main" id="{85981F80-69EE-4E2B-82A8-47FDFD7720A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649215" y="4068923"/>
            <a:ext cx="1080904" cy="1080902"/>
            <a:chOff x="9685338" y="4460675"/>
            <a:chExt cx="1080904" cy="1080902"/>
          </a:xfrm>
        </p:grpSpPr>
        <p:sp>
          <p:nvSpPr>
            <p:cNvPr id="173" name="Oval 172">
              <a:extLst>
                <a:ext uri="{FF2B5EF4-FFF2-40B4-BE49-F238E27FC236}">
                  <a16:creationId xmlns:a16="http://schemas.microsoft.com/office/drawing/2014/main" id="{46CE0473-0B07-47EE-A016-EBD87F2C8C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85338" y="4460675"/>
              <a:ext cx="1080904" cy="1080902"/>
            </a:xfrm>
            <a:prstGeom prst="ellipse">
              <a:avLst/>
            </a:prstGeom>
            <a:blipFill dpi="0" rotWithShape="1">
              <a:blip r:embed="rId5">
                <a:duotone>
                  <a:schemeClr val="accent1">
                    <a:shade val="45000"/>
                    <a:satMod val="135000"/>
                  </a:schemeClr>
                  <a:prstClr val="white"/>
                </a:duotone>
                <a:extLst>
                  <a:ext uri="{BEBA8EAE-BF5A-486C-A8C5-ECC9F3942E4B}">
                    <a14:imgProps xmlns:a14="http://schemas.microsoft.com/office/drawing/2010/main">
                      <a14:imgLayer r:embed="rId6">
                        <a14:imgEffect>
                          <a14:saturation sat="95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74" name="Oval 173">
              <a:extLst>
                <a:ext uri="{FF2B5EF4-FFF2-40B4-BE49-F238E27FC236}">
                  <a16:creationId xmlns:a16="http://schemas.microsoft.com/office/drawing/2014/main" id="{EDD0D1E4-DFCA-4DF0-9D37-571A5F529F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176" name="Rectangle 175">
            <a:extLst>
              <a:ext uri="{FF2B5EF4-FFF2-40B4-BE49-F238E27FC236}">
                <a16:creationId xmlns:a16="http://schemas.microsoft.com/office/drawing/2014/main" id="{0680B5D0-24EC-465A-A0E6-C4DF951E00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88952"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78" name="Rectangle 177">
            <a:extLst>
              <a:ext uri="{FF2B5EF4-FFF2-40B4-BE49-F238E27FC236}">
                <a16:creationId xmlns:a16="http://schemas.microsoft.com/office/drawing/2014/main" id="{30BF1B50-A83E-4ED6-A2AA-C943C1F89F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928117"/>
            <a:ext cx="10351008" cy="80683"/>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Rectangle 179">
            <a:extLst>
              <a:ext uri="{FF2B5EF4-FFF2-40B4-BE49-F238E27FC236}">
                <a16:creationId xmlns:a16="http://schemas.microsoft.com/office/drawing/2014/main" id="{1F31E8B2-210B-4B90-83BB-3B180732EF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85470" y="1110053"/>
            <a:ext cx="3386371" cy="4580301"/>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Google Shape;158;p35"/>
          <p:cNvSpPr txBox="1">
            <a:spLocks noGrp="1"/>
          </p:cNvSpPr>
          <p:nvPr>
            <p:ph type="title"/>
          </p:nvPr>
        </p:nvSpPr>
        <p:spPr>
          <a:xfrm>
            <a:off x="8200102" y="1432223"/>
            <a:ext cx="2818417" cy="3357976"/>
          </a:xfrm>
          <a:prstGeom prst="rect">
            <a:avLst/>
          </a:prstGeom>
        </p:spPr>
        <p:txBody>
          <a:bodyPr spcFirstLastPara="1" vert="horz" lIns="91440" tIns="45720" rIns="91440" bIns="45720" rtlCol="0" anchor="ctr" anchorCtr="0">
            <a:normAutofit/>
          </a:bodyPr>
          <a:lstStyle/>
          <a:p>
            <a:pPr>
              <a:buSzPct val="100000"/>
            </a:pPr>
            <a:r>
              <a:rPr lang="en-US" sz="6000" dirty="0">
                <a:blipFill dpi="0" rotWithShape="1">
                  <a:blip r:embed="rId5"/>
                  <a:srcRect/>
                  <a:tile tx="6350" ty="-127000" sx="65000" sy="64000" flip="none" algn="tl"/>
                </a:blipFill>
              </a:rPr>
              <a:t>Insights</a:t>
            </a:r>
          </a:p>
        </p:txBody>
      </p:sp>
      <p:sp>
        <p:nvSpPr>
          <p:cNvPr id="182" name="Rectangle 181">
            <a:extLst>
              <a:ext uri="{FF2B5EF4-FFF2-40B4-BE49-F238E27FC236}">
                <a16:creationId xmlns:a16="http://schemas.microsoft.com/office/drawing/2014/main" id="{6B387409-2B98-40F8-A65F-EF7CF989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5780565"/>
            <a:ext cx="10351008" cy="80683"/>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4" name="Group 183">
            <a:extLst>
              <a:ext uri="{FF2B5EF4-FFF2-40B4-BE49-F238E27FC236}">
                <a16:creationId xmlns:a16="http://schemas.microsoft.com/office/drawing/2014/main" id="{C9E5F284-A588-4AE7-A36D-1C93E4FD02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646920" y="5257800"/>
            <a:ext cx="1080904" cy="1080902"/>
            <a:chOff x="9685338" y="4460675"/>
            <a:chExt cx="1080904" cy="1080902"/>
          </a:xfrm>
        </p:grpSpPr>
        <p:sp>
          <p:nvSpPr>
            <p:cNvPr id="185" name="Oval 184">
              <a:extLst>
                <a:ext uri="{FF2B5EF4-FFF2-40B4-BE49-F238E27FC236}">
                  <a16:creationId xmlns:a16="http://schemas.microsoft.com/office/drawing/2014/main" id="{45D7D540-5CF2-4FC1-BE53-277CC22C09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85338" y="4460675"/>
              <a:ext cx="1080904" cy="1080902"/>
            </a:xfrm>
            <a:prstGeom prst="ellipse">
              <a:avLst/>
            </a:prstGeom>
            <a:blipFill dpi="0" rotWithShape="1">
              <a:blip r:embed="rId5">
                <a:duotone>
                  <a:schemeClr val="accent1">
                    <a:shade val="45000"/>
                    <a:satMod val="135000"/>
                  </a:schemeClr>
                  <a:prstClr val="white"/>
                </a:duotone>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86" name="Oval 185">
              <a:extLst>
                <a:ext uri="{FF2B5EF4-FFF2-40B4-BE49-F238E27FC236}">
                  <a16:creationId xmlns:a16="http://schemas.microsoft.com/office/drawing/2014/main" id="{916C9AA0-DC0C-49A1-ACDF-10BD6D7399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pic>
        <p:nvPicPr>
          <p:cNvPr id="163" name="Graphic 162" descr="Credit card">
            <a:extLst>
              <a:ext uri="{FF2B5EF4-FFF2-40B4-BE49-F238E27FC236}">
                <a16:creationId xmlns:a16="http://schemas.microsoft.com/office/drawing/2014/main" id="{8E0432B6-D2C1-B70F-6966-277D572718D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30934" y="1388911"/>
            <a:ext cx="4011543" cy="4011543"/>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D7FFE7-B6C1-1A80-0451-5E96339D8B83}"/>
              </a:ext>
            </a:extLst>
          </p:cNvPr>
          <p:cNvSpPr>
            <a:spLocks noGrp="1"/>
          </p:cNvSpPr>
          <p:nvPr>
            <p:ph type="title"/>
          </p:nvPr>
        </p:nvSpPr>
        <p:spPr>
          <a:xfrm>
            <a:off x="1069848" y="484632"/>
            <a:ext cx="10058400" cy="1070791"/>
          </a:xfrm>
        </p:spPr>
        <p:txBody>
          <a:bodyPr>
            <a:normAutofit/>
          </a:bodyPr>
          <a:lstStyle/>
          <a:p>
            <a:r>
              <a:rPr lang="en-US" sz="2000" b="1" i="0" dirty="0">
                <a:effectLst/>
                <a:latin typeface="Roboto" panose="02000000000000000000" pitchFamily="2" charset="0"/>
              </a:rPr>
              <a:t>Based on the feature importance scores, the three top most important features for predicting fraud transactions are:</a:t>
            </a:r>
            <a:endParaRPr lang="en-US" sz="2000" b="1" dirty="0"/>
          </a:p>
        </p:txBody>
      </p:sp>
      <p:sp>
        <p:nvSpPr>
          <p:cNvPr id="20" name="Rectangle 19">
            <a:extLst>
              <a:ext uri="{FF2B5EF4-FFF2-40B4-BE49-F238E27FC236}">
                <a16:creationId xmlns:a16="http://schemas.microsoft.com/office/drawing/2014/main" id="{3FD711E9-7F79-40A9-8D9E-4AE293C154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6800" y="2013293"/>
            <a:ext cx="10058400"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5" name="Content Placeholder 2">
            <a:extLst>
              <a:ext uri="{FF2B5EF4-FFF2-40B4-BE49-F238E27FC236}">
                <a16:creationId xmlns:a16="http://schemas.microsoft.com/office/drawing/2014/main" id="{49272D69-1C69-1879-CF3F-07D69C0E4544}"/>
              </a:ext>
            </a:extLst>
          </p:cNvPr>
          <p:cNvGraphicFramePr>
            <a:graphicFrameLocks noGrp="1"/>
          </p:cNvGraphicFramePr>
          <p:nvPr>
            <p:ph idx="1"/>
            <p:extLst>
              <p:ext uri="{D42A27DB-BD31-4B8C-83A1-F6EECF244321}">
                <p14:modId xmlns:p14="http://schemas.microsoft.com/office/powerpoint/2010/main" val="1632408729"/>
              </p:ext>
            </p:extLst>
          </p:nvPr>
        </p:nvGraphicFramePr>
        <p:xfrm>
          <a:off x="1069975" y="2385390"/>
          <a:ext cx="10058400" cy="361784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9059626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57"/>
        <p:cNvGrpSpPr/>
        <p:nvPr/>
      </p:nvGrpSpPr>
      <p:grpSpPr>
        <a:xfrm>
          <a:off x="0" y="0"/>
          <a:ext cx="0" cy="0"/>
          <a:chOff x="0" y="0"/>
          <a:chExt cx="0" cy="0"/>
        </a:xfrm>
      </p:grpSpPr>
      <p:sp>
        <p:nvSpPr>
          <p:cNvPr id="191" name="Rectangle 190">
            <a:extLst>
              <a:ext uri="{FF2B5EF4-FFF2-40B4-BE49-F238E27FC236}">
                <a16:creationId xmlns:a16="http://schemas.microsoft.com/office/drawing/2014/main" id="{7049A7D3-684C-4C59-A4B6-7B308A6AD3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346946"/>
            <a:ext cx="10222992" cy="80683"/>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Rectangle 192">
            <a:extLst>
              <a:ext uri="{FF2B5EF4-FFF2-40B4-BE49-F238E27FC236}">
                <a16:creationId xmlns:a16="http://schemas.microsoft.com/office/drawing/2014/main" id="{D7B1087B-C592-40E7-B532-60B453A2FE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4299696"/>
            <a:ext cx="10222992" cy="80683"/>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Rectangle 194">
            <a:extLst>
              <a:ext uri="{FF2B5EF4-FFF2-40B4-BE49-F238E27FC236}">
                <a16:creationId xmlns:a16="http://schemas.microsoft.com/office/drawing/2014/main" id="{14AE7447-E8F8-4A0F-9E3D-94842BFF88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484779"/>
            <a:ext cx="10222992" cy="2743200"/>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7" name="Group 196">
            <a:extLst>
              <a:ext uri="{FF2B5EF4-FFF2-40B4-BE49-F238E27FC236}">
                <a16:creationId xmlns:a16="http://schemas.microsoft.com/office/drawing/2014/main" id="{85981F80-69EE-4E2B-82A8-47FDFD7720A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649215" y="4068923"/>
            <a:ext cx="1080904" cy="1080902"/>
            <a:chOff x="9685338" y="4460675"/>
            <a:chExt cx="1080904" cy="1080902"/>
          </a:xfrm>
        </p:grpSpPr>
        <p:sp>
          <p:nvSpPr>
            <p:cNvPr id="198" name="Oval 197">
              <a:extLst>
                <a:ext uri="{FF2B5EF4-FFF2-40B4-BE49-F238E27FC236}">
                  <a16:creationId xmlns:a16="http://schemas.microsoft.com/office/drawing/2014/main" id="{46CE0473-0B07-47EE-A016-EBD87F2C8C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85338" y="4460675"/>
              <a:ext cx="1080904" cy="1080902"/>
            </a:xfrm>
            <a:prstGeom prst="ellipse">
              <a:avLst/>
            </a:prstGeom>
            <a:blipFill dpi="0" rotWithShape="1">
              <a:blip r:embed="rId5">
                <a:duotone>
                  <a:schemeClr val="accent1">
                    <a:shade val="45000"/>
                    <a:satMod val="135000"/>
                  </a:schemeClr>
                  <a:prstClr val="white"/>
                </a:duotone>
                <a:extLst>
                  <a:ext uri="{BEBA8EAE-BF5A-486C-A8C5-ECC9F3942E4B}">
                    <a14:imgProps xmlns:a14="http://schemas.microsoft.com/office/drawing/2010/main">
                      <a14:imgLayer r:embed="rId6">
                        <a14:imgEffect>
                          <a14:saturation sat="95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99" name="Oval 198">
              <a:extLst>
                <a:ext uri="{FF2B5EF4-FFF2-40B4-BE49-F238E27FC236}">
                  <a16:creationId xmlns:a16="http://schemas.microsoft.com/office/drawing/2014/main" id="{EDD0D1E4-DFCA-4DF0-9D37-571A5F529F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useBgFill="1">
        <p:nvSpPr>
          <p:cNvPr id="201" name="Rectangle 200">
            <a:extLst>
              <a:ext uri="{FF2B5EF4-FFF2-40B4-BE49-F238E27FC236}">
                <a16:creationId xmlns:a16="http://schemas.microsoft.com/office/drawing/2014/main" id="{F4664CB4-B2D2-4732-AB2C-939321E99D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88952"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03" name="Rectangle 202">
            <a:extLst>
              <a:ext uri="{FF2B5EF4-FFF2-40B4-BE49-F238E27FC236}">
                <a16:creationId xmlns:a16="http://schemas.microsoft.com/office/drawing/2014/main" id="{D03168EC-D910-4109-8158-A433124BB0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928117"/>
            <a:ext cx="10351008" cy="80683"/>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 name="Rectangle 204">
            <a:extLst>
              <a:ext uri="{FF2B5EF4-FFF2-40B4-BE49-F238E27FC236}">
                <a16:creationId xmlns:a16="http://schemas.microsoft.com/office/drawing/2014/main" id="{52EB50A5-ED88-4DB9-A0A0-1370FEEE6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3" y="1110053"/>
            <a:ext cx="6631431" cy="4580301"/>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Google Shape;158;p35"/>
          <p:cNvSpPr txBox="1">
            <a:spLocks noGrp="1"/>
          </p:cNvSpPr>
          <p:nvPr>
            <p:ph type="title"/>
          </p:nvPr>
        </p:nvSpPr>
        <p:spPr>
          <a:xfrm>
            <a:off x="1248156" y="1432223"/>
            <a:ext cx="5965470" cy="3357976"/>
          </a:xfrm>
          <a:prstGeom prst="rect">
            <a:avLst/>
          </a:prstGeom>
        </p:spPr>
        <p:txBody>
          <a:bodyPr spcFirstLastPara="1" vert="horz" lIns="91440" tIns="45720" rIns="91440" bIns="45720" rtlCol="0" anchor="ctr" anchorCtr="0">
            <a:normAutofit/>
          </a:bodyPr>
          <a:lstStyle/>
          <a:p>
            <a:pPr>
              <a:buSzPct val="100000"/>
            </a:pPr>
            <a:r>
              <a:rPr lang="en-US" sz="6800" dirty="0">
                <a:blipFill dpi="0" rotWithShape="1">
                  <a:blip r:embed="rId5"/>
                  <a:srcRect/>
                  <a:tile tx="6350" ty="-127000" sx="65000" sy="64000" flip="none" algn="tl"/>
                </a:blipFill>
              </a:rPr>
              <a:t>Recommendations</a:t>
            </a:r>
          </a:p>
        </p:txBody>
      </p:sp>
      <p:pic>
        <p:nvPicPr>
          <p:cNvPr id="163" name="Graphic 162" descr="Credit card">
            <a:extLst>
              <a:ext uri="{FF2B5EF4-FFF2-40B4-BE49-F238E27FC236}">
                <a16:creationId xmlns:a16="http://schemas.microsoft.com/office/drawing/2014/main" id="{8E0432B6-D2C1-B70F-6966-277D572718D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855117" y="1702032"/>
            <a:ext cx="3416725" cy="3416725"/>
          </a:xfrm>
          <a:prstGeom prst="rect">
            <a:avLst/>
          </a:prstGeom>
        </p:spPr>
      </p:pic>
      <p:sp>
        <p:nvSpPr>
          <p:cNvPr id="207" name="Rectangle 206">
            <a:extLst>
              <a:ext uri="{FF2B5EF4-FFF2-40B4-BE49-F238E27FC236}">
                <a16:creationId xmlns:a16="http://schemas.microsoft.com/office/drawing/2014/main" id="{0AA47C27-8894-42A7-8D01-C902DA9B70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5780565"/>
            <a:ext cx="10351008" cy="80683"/>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9" name="Group 208">
            <a:extLst>
              <a:ext uri="{FF2B5EF4-FFF2-40B4-BE49-F238E27FC236}">
                <a16:creationId xmlns:a16="http://schemas.microsoft.com/office/drawing/2014/main" id="{8B4BD81D-EAC7-4C48-A5FD-A1156EC849E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646920" y="5257800"/>
            <a:ext cx="1080904" cy="1080902"/>
            <a:chOff x="9685338" y="4460675"/>
            <a:chExt cx="1080904" cy="1080902"/>
          </a:xfrm>
        </p:grpSpPr>
        <p:sp>
          <p:nvSpPr>
            <p:cNvPr id="210" name="Oval 209">
              <a:extLst>
                <a:ext uri="{FF2B5EF4-FFF2-40B4-BE49-F238E27FC236}">
                  <a16:creationId xmlns:a16="http://schemas.microsoft.com/office/drawing/2014/main" id="{9CAF43F4-8892-4C5D-A8ED-C423F51756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85338" y="4460675"/>
              <a:ext cx="1080904" cy="1080902"/>
            </a:xfrm>
            <a:prstGeom prst="ellipse">
              <a:avLst/>
            </a:prstGeom>
            <a:blipFill dpi="0" rotWithShape="1">
              <a:blip r:embed="rId5">
                <a:duotone>
                  <a:schemeClr val="accent1">
                    <a:shade val="45000"/>
                    <a:satMod val="135000"/>
                  </a:schemeClr>
                  <a:prstClr val="white"/>
                </a:duotone>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211" name="Oval 210">
              <a:extLst>
                <a:ext uri="{FF2B5EF4-FFF2-40B4-BE49-F238E27FC236}">
                  <a16:creationId xmlns:a16="http://schemas.microsoft.com/office/drawing/2014/main" id="{2D028E2F-5F35-49A4-86F5-81814931EB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Tree>
    <p:extLst>
      <p:ext uri="{BB962C8B-B14F-4D97-AF65-F5344CB8AC3E}">
        <p14:creationId xmlns:p14="http://schemas.microsoft.com/office/powerpoint/2010/main" val="2808223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68E734-5FD4-5A4E-C28C-5117679C2E0C}"/>
              </a:ext>
            </a:extLst>
          </p:cNvPr>
          <p:cNvSpPr>
            <a:spLocks noGrp="1"/>
          </p:cNvSpPr>
          <p:nvPr>
            <p:ph type="title"/>
          </p:nvPr>
        </p:nvSpPr>
        <p:spPr>
          <a:xfrm>
            <a:off x="1069848" y="484632"/>
            <a:ext cx="10058400" cy="1609344"/>
          </a:xfrm>
        </p:spPr>
        <p:txBody>
          <a:bodyPr>
            <a:normAutofit/>
          </a:bodyPr>
          <a:lstStyle/>
          <a:p>
            <a:r>
              <a:rPr lang="en-US" dirty="0"/>
              <a:t>Recommendations</a:t>
            </a:r>
          </a:p>
        </p:txBody>
      </p:sp>
      <p:sp>
        <p:nvSpPr>
          <p:cNvPr id="12" name="Rectangle 11">
            <a:extLst>
              <a:ext uri="{FF2B5EF4-FFF2-40B4-BE49-F238E27FC236}">
                <a16:creationId xmlns:a16="http://schemas.microsoft.com/office/drawing/2014/main" id="{3FD711E9-7F79-40A9-8D9E-4AE293C154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6800" y="2013293"/>
            <a:ext cx="10058400" cy="80683"/>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F3D40DA1-2398-4ECD-FC25-87951C69069E}"/>
              </a:ext>
            </a:extLst>
          </p:cNvPr>
          <p:cNvGraphicFramePr>
            <a:graphicFrameLocks noGrp="1"/>
          </p:cNvGraphicFramePr>
          <p:nvPr>
            <p:ph idx="1"/>
            <p:extLst>
              <p:ext uri="{D42A27DB-BD31-4B8C-83A1-F6EECF244321}">
                <p14:modId xmlns:p14="http://schemas.microsoft.com/office/powerpoint/2010/main" val="2606776325"/>
              </p:ext>
            </p:extLst>
          </p:nvPr>
        </p:nvGraphicFramePr>
        <p:xfrm>
          <a:off x="1069974" y="2385390"/>
          <a:ext cx="10413813" cy="361784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29604852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10"/>
        <p:cNvGrpSpPr/>
        <p:nvPr/>
      </p:nvGrpSpPr>
      <p:grpSpPr>
        <a:xfrm>
          <a:off x="0" y="0"/>
          <a:ext cx="0" cy="0"/>
          <a:chOff x="0" y="0"/>
          <a:chExt cx="0" cy="0"/>
        </a:xfrm>
      </p:grpSpPr>
      <p:sp>
        <p:nvSpPr>
          <p:cNvPr id="117" name="Rectangle 116">
            <a:extLst>
              <a:ext uri="{FF2B5EF4-FFF2-40B4-BE49-F238E27FC236}">
                <a16:creationId xmlns:a16="http://schemas.microsoft.com/office/drawing/2014/main" id="{2550AE69-AC86-4188-83E5-A856C4F1DC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346946"/>
            <a:ext cx="10222992" cy="80683"/>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19" name="Rectangle 118">
            <a:extLst>
              <a:ext uri="{FF2B5EF4-FFF2-40B4-BE49-F238E27FC236}">
                <a16:creationId xmlns:a16="http://schemas.microsoft.com/office/drawing/2014/main" id="{EC4CA156-2C9D-4F0C-B229-88D8B5E17B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4299696"/>
            <a:ext cx="10222992" cy="80683"/>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21" name="Rectangle 120">
            <a:extLst>
              <a:ext uri="{FF2B5EF4-FFF2-40B4-BE49-F238E27FC236}">
                <a16:creationId xmlns:a16="http://schemas.microsoft.com/office/drawing/2014/main" id="{D7361ED3-EBE5-4EFC-8DA3-D0CE4BF2F4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484779"/>
            <a:ext cx="10222992" cy="2743200"/>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grpSp>
        <p:nvGrpSpPr>
          <p:cNvPr id="123" name="Group 122">
            <a:extLst>
              <a:ext uri="{FF2B5EF4-FFF2-40B4-BE49-F238E27FC236}">
                <a16:creationId xmlns:a16="http://schemas.microsoft.com/office/drawing/2014/main" id="{85105087-7F16-4C94-837C-C4544511666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649215" y="4068923"/>
            <a:ext cx="1080904" cy="1080902"/>
            <a:chOff x="9685338" y="4460675"/>
            <a:chExt cx="1080904" cy="1080902"/>
          </a:xfrm>
        </p:grpSpPr>
        <p:sp>
          <p:nvSpPr>
            <p:cNvPr id="124" name="Oval 123">
              <a:extLst>
                <a:ext uri="{FF2B5EF4-FFF2-40B4-BE49-F238E27FC236}">
                  <a16:creationId xmlns:a16="http://schemas.microsoft.com/office/drawing/2014/main" id="{4F2F3467-E50F-4A91-B27D-E324936A66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85338" y="4460675"/>
              <a:ext cx="1080904" cy="1080902"/>
            </a:xfrm>
            <a:prstGeom prst="ellipse">
              <a:avLst/>
            </a:prstGeom>
            <a:blipFill dpi="0" rotWithShape="1">
              <a:blip r:embed="rId5">
                <a:duotone>
                  <a:schemeClr val="accent1">
                    <a:shade val="45000"/>
                    <a:satMod val="135000"/>
                  </a:schemeClr>
                  <a:prstClr val="white"/>
                </a:duotone>
                <a:extLst>
                  <a:ext uri="{BEBA8EAE-BF5A-486C-A8C5-ECC9F3942E4B}">
                    <a14:imgProps xmlns:a14="http://schemas.microsoft.com/office/drawing/2010/main">
                      <a14:imgLayer r:embed="rId6">
                        <a14:imgEffect>
                          <a14:saturation sat="95000"/>
                        </a14:imgEffect>
                      </a14:imgLayer>
                    </a14:imgProps>
                  </a:ext>
                </a:extLst>
              </a:blip>
              <a:srcRect/>
              <a:tile tx="0" ty="0" sx="85000" sy="85000" flip="none" algn="tl"/>
            </a:blipFill>
            <a:ln w="25400" cap="flat" cmpd="sng" algn="ctr">
              <a:noFill/>
              <a:prstDash val="solid"/>
            </a:ln>
            <a:effectLst/>
          </p:spPr>
          <p:txBody>
            <a:bodyPr/>
            <a:lstStyle/>
            <a:p>
              <a:endParaRPr lang="en-US"/>
            </a:p>
          </p:txBody>
        </p:sp>
        <p:sp>
          <p:nvSpPr>
            <p:cNvPr id="125" name="Oval 124">
              <a:extLst>
                <a:ext uri="{FF2B5EF4-FFF2-40B4-BE49-F238E27FC236}">
                  <a16:creationId xmlns:a16="http://schemas.microsoft.com/office/drawing/2014/main" id="{D678BE03-AC84-4940-A7FD-5B143FE2D6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93429" y="4568765"/>
              <a:ext cx="864723" cy="864722"/>
            </a:xfrm>
            <a:prstGeom prst="ellipse">
              <a:avLst/>
            </a:prstGeom>
            <a:noFill/>
            <a:ln w="25400" cap="flat" cmpd="sng" algn="ctr">
              <a:solidFill>
                <a:sysClr val="window" lastClr="FFFFFF"/>
              </a:solidFill>
              <a:prstDash val="solid"/>
            </a:ln>
            <a:effectLst/>
          </p:spPr>
          <p:txBody>
            <a:bodyPr/>
            <a:lstStyle/>
            <a:p>
              <a:endParaRPr lang="en-US"/>
            </a:p>
          </p:txBody>
        </p:sp>
      </p:grpSp>
      <p:sp>
        <p:nvSpPr>
          <p:cNvPr id="127" name="Rectangle 126">
            <a:extLst>
              <a:ext uri="{FF2B5EF4-FFF2-40B4-BE49-F238E27FC236}">
                <a16:creationId xmlns:a16="http://schemas.microsoft.com/office/drawing/2014/main" id="{0E2D3DCD-4716-40AA-90C0-6F2F9F116C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7620" y="-1"/>
            <a:ext cx="12207240"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Person holding a credit card and cell phone">
            <a:extLst>
              <a:ext uri="{FF2B5EF4-FFF2-40B4-BE49-F238E27FC236}">
                <a16:creationId xmlns:a16="http://schemas.microsoft.com/office/drawing/2014/main" id="{10C55D9C-F907-68F7-6216-76D5743B2613}"/>
              </a:ext>
            </a:extLst>
          </p:cNvPr>
          <p:cNvPicPr>
            <a:picLocks noChangeAspect="1"/>
          </p:cNvPicPr>
          <p:nvPr/>
        </p:nvPicPr>
        <p:blipFill rotWithShape="1">
          <a:blip r:embed="rId7">
            <a:extLst>
              <a:ext uri="{28A0092B-C50C-407E-A947-70E740481C1C}">
                <a14:useLocalDpi xmlns:a14="http://schemas.microsoft.com/office/drawing/2010/main" val="0"/>
              </a:ext>
            </a:extLst>
          </a:blip>
          <a:srcRect t="23391" r="9091"/>
          <a:stretch/>
        </p:blipFill>
        <p:spPr>
          <a:xfrm>
            <a:off x="20" y="-9832"/>
            <a:ext cx="12191980" cy="6857989"/>
          </a:xfrm>
          <a:prstGeom prst="rect">
            <a:avLst/>
          </a:prstGeom>
        </p:spPr>
      </p:pic>
      <p:sp>
        <p:nvSpPr>
          <p:cNvPr id="129" name="Rectangle 128">
            <a:extLst>
              <a:ext uri="{FF2B5EF4-FFF2-40B4-BE49-F238E27FC236}">
                <a16:creationId xmlns:a16="http://schemas.microsoft.com/office/drawing/2014/main" id="{037BACED-9574-4AAE-9D04-5100308350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57366"/>
            <a:ext cx="12192000" cy="2610465"/>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Google Shape;111;p2"/>
          <p:cNvSpPr txBox="1">
            <a:spLocks noGrp="1"/>
          </p:cNvSpPr>
          <p:nvPr>
            <p:ph type="title"/>
          </p:nvPr>
        </p:nvSpPr>
        <p:spPr>
          <a:xfrm>
            <a:off x="1051560" y="4355692"/>
            <a:ext cx="9085940" cy="1472224"/>
          </a:xfrm>
          <a:prstGeom prst="rect">
            <a:avLst/>
          </a:prstGeom>
        </p:spPr>
        <p:txBody>
          <a:bodyPr spcFirstLastPara="1" vert="horz" lIns="91440" tIns="45720" rIns="91440" bIns="45720" rtlCol="0" anchor="b" anchorCtr="0">
            <a:normAutofit/>
          </a:bodyPr>
          <a:lstStyle/>
          <a:p>
            <a:pPr>
              <a:buSzPct val="100000"/>
            </a:pPr>
            <a:r>
              <a:rPr lang="en-US" sz="7400">
                <a:blipFill dpi="0" rotWithShape="1">
                  <a:blip r:embed="rId5"/>
                  <a:srcRect/>
                  <a:tile tx="6350" ty="-127000" sx="65000" sy="64000" flip="none" algn="tl"/>
                </a:blipFill>
              </a:rPr>
              <a:t>BACKGROUND</a:t>
            </a:r>
          </a:p>
        </p:txBody>
      </p:sp>
      <p:grpSp>
        <p:nvGrpSpPr>
          <p:cNvPr id="131" name="Group 130">
            <a:extLst>
              <a:ext uri="{FF2B5EF4-FFF2-40B4-BE49-F238E27FC236}">
                <a16:creationId xmlns:a16="http://schemas.microsoft.com/office/drawing/2014/main" id="{FA08BC01-A289-44B6-9133-2814052F97D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45590" y="5111496"/>
            <a:ext cx="1080904" cy="1080902"/>
            <a:chOff x="9685338" y="4460675"/>
            <a:chExt cx="1080904" cy="1080902"/>
          </a:xfrm>
        </p:grpSpPr>
        <p:sp>
          <p:nvSpPr>
            <p:cNvPr id="132" name="Oval 131">
              <a:extLst>
                <a:ext uri="{FF2B5EF4-FFF2-40B4-BE49-F238E27FC236}">
                  <a16:creationId xmlns:a16="http://schemas.microsoft.com/office/drawing/2014/main" id="{A9CD65F9-B9FF-4981-AB43-F25748584E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85338" y="4460675"/>
              <a:ext cx="1080904" cy="1080902"/>
            </a:xfrm>
            <a:prstGeom prst="ellipse">
              <a:avLst/>
            </a:prstGeom>
            <a:blipFill dpi="0" rotWithShape="1">
              <a:blip r:embed="rId5">
                <a:duotone>
                  <a:schemeClr val="accent1">
                    <a:shade val="45000"/>
                    <a:satMod val="135000"/>
                  </a:schemeClr>
                  <a:prstClr val="white"/>
                </a:duotone>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33" name="Oval 132">
              <a:extLst>
                <a:ext uri="{FF2B5EF4-FFF2-40B4-BE49-F238E27FC236}">
                  <a16:creationId xmlns:a16="http://schemas.microsoft.com/office/drawing/2014/main" id="{782EC907-6C80-4890-9ECB-3019DBC4DF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graphicFrame>
        <p:nvGraphicFramePr>
          <p:cNvPr id="135" name="Google Shape;112;p2">
            <a:extLst>
              <a:ext uri="{FF2B5EF4-FFF2-40B4-BE49-F238E27FC236}">
                <a16:creationId xmlns:a16="http://schemas.microsoft.com/office/drawing/2014/main" id="{340AA9C0-1AAA-F8AB-7BB9-0999404EB859}"/>
              </a:ext>
            </a:extLst>
          </p:cNvPr>
          <p:cNvGraphicFramePr/>
          <p:nvPr>
            <p:extLst>
              <p:ext uri="{D42A27DB-BD31-4B8C-83A1-F6EECF244321}">
                <p14:modId xmlns:p14="http://schemas.microsoft.com/office/powerpoint/2010/main" val="3169509811"/>
              </p:ext>
            </p:extLst>
          </p:nvPr>
        </p:nvGraphicFramePr>
        <p:xfrm>
          <a:off x="1301121" y="960376"/>
          <a:ext cx="9052560" cy="2336613"/>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B070BFB-03A6-4E74-8F65-DBAFD9EC33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F4B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1FD0BA5-2005-474F-8311-8DB8354A48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22225">
            <a:solidFill>
              <a:srgbClr val="CA9B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black and white logo&#10;&#10;Description automatically generated">
            <a:extLst>
              <a:ext uri="{FF2B5EF4-FFF2-40B4-BE49-F238E27FC236}">
                <a16:creationId xmlns:a16="http://schemas.microsoft.com/office/drawing/2014/main" id="{693AB275-6648-6616-5EE6-23B4C1E5ACC8}"/>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114887" y="1679190"/>
            <a:ext cx="4659380" cy="3494535"/>
          </a:xfrm>
          <a:prstGeom prst="rect">
            <a:avLst/>
          </a:prstGeom>
        </p:spPr>
      </p:pic>
      <p:cxnSp>
        <p:nvCxnSpPr>
          <p:cNvPr id="14" name="Straight Connector 13">
            <a:extLst>
              <a:ext uri="{FF2B5EF4-FFF2-40B4-BE49-F238E27FC236}">
                <a16:creationId xmlns:a16="http://schemas.microsoft.com/office/drawing/2014/main" id="{2B71B7AA-476F-462D-B90B-42F79F03AD1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1543050"/>
            <a:ext cx="0" cy="3705225"/>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pic>
        <p:nvPicPr>
          <p:cNvPr id="5" name="Picture 4" descr="Person holding credit card using laptop">
            <a:extLst>
              <a:ext uri="{FF2B5EF4-FFF2-40B4-BE49-F238E27FC236}">
                <a16:creationId xmlns:a16="http://schemas.microsoft.com/office/drawing/2014/main" id="{14529EAA-4D54-8FFB-AE4D-AFBC585E346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12142" y="1871389"/>
            <a:ext cx="4659380" cy="3110136"/>
          </a:xfrm>
          <a:prstGeom prst="rect">
            <a:avLst/>
          </a:prstGeom>
        </p:spPr>
      </p:pic>
    </p:spTree>
    <p:extLst>
      <p:ext uri="{BB962C8B-B14F-4D97-AF65-F5344CB8AC3E}">
        <p14:creationId xmlns:p14="http://schemas.microsoft.com/office/powerpoint/2010/main" val="21468335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16"/>
        <p:cNvGrpSpPr/>
        <p:nvPr/>
      </p:nvGrpSpPr>
      <p:grpSpPr>
        <a:xfrm>
          <a:off x="0" y="0"/>
          <a:ext cx="0" cy="0"/>
          <a:chOff x="0" y="0"/>
          <a:chExt cx="0" cy="0"/>
        </a:xfrm>
      </p:grpSpPr>
      <p:grpSp>
        <p:nvGrpSpPr>
          <p:cNvPr id="135" name="Group 134">
            <a:extLst>
              <a:ext uri="{FF2B5EF4-FFF2-40B4-BE49-F238E27FC236}">
                <a16:creationId xmlns:a16="http://schemas.microsoft.com/office/drawing/2014/main" id="{16DBFAD4-B5FC-442B-A283-381B01B195F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136" name="Oval 135">
              <a:extLst>
                <a:ext uri="{FF2B5EF4-FFF2-40B4-BE49-F238E27FC236}">
                  <a16:creationId xmlns:a16="http://schemas.microsoft.com/office/drawing/2014/main" id="{9B649DC7-8769-4383-A6F2-8F366BA7A1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3">
                <a:duotone>
                  <a:schemeClr val="accent1">
                    <a:shade val="45000"/>
                    <a:satMod val="135000"/>
                  </a:schemeClr>
                  <a:prstClr val="white"/>
                </a:duotone>
                <a:extLst>
                  <a:ext uri="{BEBA8EAE-BF5A-486C-A8C5-ECC9F3942E4B}">
                    <a14:imgProps xmlns:a14="http://schemas.microsoft.com/office/drawing/2010/main">
                      <a14:imgLayer r:embed="rId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a:lstStyle/>
            <a:p>
              <a:endParaRPr lang="en-US"/>
            </a:p>
          </p:txBody>
        </p:sp>
        <p:sp>
          <p:nvSpPr>
            <p:cNvPr id="126" name="Oval 125">
              <a:extLst>
                <a:ext uri="{FF2B5EF4-FFF2-40B4-BE49-F238E27FC236}">
                  <a16:creationId xmlns:a16="http://schemas.microsoft.com/office/drawing/2014/main" id="{0C67FD53-2686-4E0E-BA49-976F78F9AA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a:lstStyle/>
            <a:p>
              <a:endParaRPr lang="en-US"/>
            </a:p>
          </p:txBody>
        </p:sp>
      </p:grpSp>
      <p:sp>
        <p:nvSpPr>
          <p:cNvPr id="128" name="Rectangle 127">
            <a:extLst>
              <a:ext uri="{FF2B5EF4-FFF2-40B4-BE49-F238E27FC236}">
                <a16:creationId xmlns:a16="http://schemas.microsoft.com/office/drawing/2014/main" id="{89C8D586-1ECD-4981-BED2-97336112C0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999"/>
          </a:xfrm>
          <a:prstGeom prst="rect">
            <a:avLst/>
          </a:prstGeom>
          <a:blipFill dpi="0" rotWithShape="1">
            <a:blip r:embed="rId5">
              <a:alphaModFix amt="60000"/>
              <a:lum bright="70000" contrast="-70000"/>
              <a:extLs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Google Shape;117;p3"/>
          <p:cNvSpPr txBox="1">
            <a:spLocks noGrp="1"/>
          </p:cNvSpPr>
          <p:nvPr>
            <p:ph type="title"/>
          </p:nvPr>
        </p:nvSpPr>
        <p:spPr>
          <a:xfrm>
            <a:off x="6400800" y="484632"/>
            <a:ext cx="5299586" cy="1609344"/>
          </a:xfrm>
          <a:prstGeom prst="rect">
            <a:avLst/>
          </a:prstGeom>
          <a:ln>
            <a:noFill/>
          </a:ln>
        </p:spPr>
        <p:txBody>
          <a:bodyPr spcFirstLastPara="1" vert="horz" lIns="91440" tIns="45720" rIns="91440" bIns="45720" rtlCol="0" anchor="ctr" anchorCtr="0">
            <a:normAutofit/>
          </a:bodyPr>
          <a:lstStyle/>
          <a:p>
            <a:pPr>
              <a:buSzPct val="100000"/>
            </a:pPr>
            <a:r>
              <a:rPr lang="en-US" sz="4000" dirty="0"/>
              <a:t>Goal</a:t>
            </a:r>
          </a:p>
        </p:txBody>
      </p:sp>
      <p:pic>
        <p:nvPicPr>
          <p:cNvPr id="120" name="Picture 119" descr="3D polygons with dots and lines in a white background">
            <a:extLst>
              <a:ext uri="{FF2B5EF4-FFF2-40B4-BE49-F238E27FC236}">
                <a16:creationId xmlns:a16="http://schemas.microsoft.com/office/drawing/2014/main" id="{E5C3AAC2-F04C-2EFA-7095-08327FDE6822}"/>
              </a:ext>
            </a:extLst>
          </p:cNvPr>
          <p:cNvPicPr>
            <a:picLocks noChangeAspect="1"/>
          </p:cNvPicPr>
          <p:nvPr/>
        </p:nvPicPr>
        <p:blipFill rotWithShape="1">
          <a:blip r:embed="rId6"/>
          <a:srcRect r="45376"/>
          <a:stretch/>
        </p:blipFill>
        <p:spPr>
          <a:xfrm>
            <a:off x="1" y="10"/>
            <a:ext cx="6066502" cy="6857989"/>
          </a:xfrm>
          <a:prstGeom prst="rect">
            <a:avLst/>
          </a:prstGeom>
        </p:spPr>
      </p:pic>
      <p:sp>
        <p:nvSpPr>
          <p:cNvPr id="118" name="Google Shape;118;p3"/>
          <p:cNvSpPr txBox="1">
            <a:spLocks noGrp="1"/>
          </p:cNvSpPr>
          <p:nvPr>
            <p:ph type="body" sz="half" idx="2"/>
          </p:nvPr>
        </p:nvSpPr>
        <p:spPr>
          <a:xfrm>
            <a:off x="6400799" y="2121408"/>
            <a:ext cx="5299585" cy="4050792"/>
          </a:xfrm>
          <a:prstGeom prst="rect">
            <a:avLst/>
          </a:prstGeom>
        </p:spPr>
        <p:txBody>
          <a:bodyPr spcFirstLastPara="1" vert="horz" lIns="91440" tIns="45720" rIns="91440" bIns="45720" rtlCol="0" anchorCtr="0">
            <a:normAutofit/>
          </a:bodyPr>
          <a:lstStyle/>
          <a:p>
            <a:pPr marL="0" marR="0" indent="-182880" algn="just">
              <a:lnSpc>
                <a:spcPct val="90000"/>
              </a:lnSpc>
              <a:spcBef>
                <a:spcPts val="0"/>
              </a:spcBef>
              <a:spcAft>
                <a:spcPts val="0"/>
              </a:spcAft>
              <a:buFont typeface="Wingdings" pitchFamily="2" charset="2"/>
              <a:buChar char="§"/>
            </a:pPr>
            <a:r>
              <a:rPr lang="en-US" sz="2000" dirty="0">
                <a:solidFill>
                  <a:schemeClr val="tx1"/>
                </a:solidFill>
                <a:effectLst/>
              </a:rPr>
              <a:t>Using the provided dataset and additional data you may find on your own, develop a set of insightful data visualizations that shed light on patterns and trends related to financial fraud. Your visualizations should aim to deliver actionable insights to stakeholders, enabling them to take proactive measures against fraud.</a:t>
            </a:r>
          </a:p>
          <a:p>
            <a:pPr marL="182875" indent="-182880">
              <a:lnSpc>
                <a:spcPct val="90000"/>
              </a:lnSpc>
              <a:spcBef>
                <a:spcPts val="1200"/>
              </a:spcBef>
              <a:buFont typeface="Wingdings" pitchFamily="2" charset="2"/>
              <a:buChar char="§"/>
            </a:pPr>
            <a:endParaRPr lang="en-US" sz="1800" dirty="0">
              <a:solidFill>
                <a:schemeClr val="tx1"/>
              </a:solidFill>
            </a:endParaRPr>
          </a:p>
        </p:txBody>
      </p:sp>
      <p:grpSp>
        <p:nvGrpSpPr>
          <p:cNvPr id="130" name="Group 129">
            <a:extLst>
              <a:ext uri="{FF2B5EF4-FFF2-40B4-BE49-F238E27FC236}">
                <a16:creationId xmlns:a16="http://schemas.microsoft.com/office/drawing/2014/main" id="{AF001A23-2767-4A31-BD30-56112DE9527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137" name="Oval 136">
              <a:extLst>
                <a:ext uri="{FF2B5EF4-FFF2-40B4-BE49-F238E27FC236}">
                  <a16:creationId xmlns:a16="http://schemas.microsoft.com/office/drawing/2014/main" id="{C6BD30CE-7C6B-4C5B-8206-2A912062D6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3">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32" name="Oval 131">
              <a:extLst>
                <a:ext uri="{FF2B5EF4-FFF2-40B4-BE49-F238E27FC236}">
                  <a16:creationId xmlns:a16="http://schemas.microsoft.com/office/drawing/2014/main" id="{7FA45EC6-AD58-4CAF-846D-46D82B614D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4"/>
          <p:cNvSpPr txBox="1">
            <a:spLocks noGrp="1"/>
          </p:cNvSpPr>
          <p:nvPr>
            <p:ph type="title"/>
          </p:nvPr>
        </p:nvSpPr>
        <p:spPr>
          <a:xfrm>
            <a:off x="2167128" y="1225296"/>
            <a:ext cx="9281160" cy="3520440"/>
          </a:xfrm>
          <a:prstGeom prst="rect">
            <a:avLst/>
          </a:prstGeom>
          <a:noFill/>
          <a:ln>
            <a:noFill/>
          </a:ln>
        </p:spPr>
        <p:txBody>
          <a:bodyPr spcFirstLastPara="1" vert="horz" wrap="square" lIns="121900" tIns="121900" rIns="121900" bIns="121900" rtlCol="0" anchor="t" anchorCtr="0">
            <a:normAutofit/>
          </a:bodyPr>
          <a:lstStyle/>
          <a:p>
            <a:pPr>
              <a:lnSpc>
                <a:spcPct val="85000"/>
              </a:lnSpc>
              <a:spcBef>
                <a:spcPts val="0"/>
              </a:spcBef>
              <a:buSzPts val="5400"/>
            </a:pPr>
            <a:r>
              <a:rPr lang="en"/>
              <a:t>PREPROCESSING</a:t>
            </a:r>
            <a:endParaRPr/>
          </a:p>
        </p:txBody>
      </p:sp>
      <p:sp>
        <p:nvSpPr>
          <p:cNvPr id="124" name="Google Shape;124;p4"/>
          <p:cNvSpPr txBox="1">
            <a:spLocks noGrp="1"/>
          </p:cNvSpPr>
          <p:nvPr>
            <p:ph type="body" idx="1"/>
          </p:nvPr>
        </p:nvSpPr>
        <p:spPr>
          <a:xfrm>
            <a:off x="2470575" y="2764536"/>
            <a:ext cx="9052560" cy="2660904"/>
          </a:xfrm>
          <a:prstGeom prst="rect">
            <a:avLst/>
          </a:prstGeom>
          <a:noFill/>
          <a:ln>
            <a:noFill/>
          </a:ln>
        </p:spPr>
        <p:txBody>
          <a:bodyPr spcFirstLastPara="1" vert="horz" wrap="square" lIns="121900" tIns="121900" rIns="121900" bIns="121900" rtlCol="0" anchor="t" anchorCtr="0">
            <a:normAutofit/>
          </a:bodyPr>
          <a:lstStyle/>
          <a:p>
            <a:pPr marL="380990" indent="-380990">
              <a:spcBef>
                <a:spcPts val="0"/>
              </a:spcBef>
              <a:buSzPts val="1530"/>
              <a:buFont typeface="Arial"/>
              <a:buChar char="•"/>
            </a:pPr>
            <a:r>
              <a:rPr lang="en" dirty="0">
                <a:latin typeface="Times New Roman"/>
                <a:ea typeface="Times New Roman"/>
                <a:cs typeface="Times New Roman"/>
                <a:sym typeface="Times New Roman"/>
              </a:rPr>
              <a:t>Analyzed all the essential features</a:t>
            </a:r>
            <a:endParaRPr dirty="0"/>
          </a:p>
          <a:p>
            <a:pPr marL="380990" indent="-380990">
              <a:spcBef>
                <a:spcPts val="1600"/>
              </a:spcBef>
              <a:buSzPts val="1530"/>
              <a:buFont typeface="Arial"/>
              <a:buChar char="•"/>
            </a:pPr>
            <a:r>
              <a:rPr lang="en" dirty="0">
                <a:latin typeface="Times New Roman"/>
                <a:ea typeface="Times New Roman"/>
                <a:cs typeface="Times New Roman"/>
                <a:sym typeface="Times New Roman"/>
              </a:rPr>
              <a:t>Decide which columns we would drop and why</a:t>
            </a:r>
          </a:p>
          <a:p>
            <a:pPr marL="380990" indent="-380990">
              <a:spcBef>
                <a:spcPts val="1600"/>
              </a:spcBef>
              <a:buSzPts val="1530"/>
              <a:buFont typeface="Arial"/>
              <a:buChar char="•"/>
            </a:pPr>
            <a:r>
              <a:rPr lang="en" dirty="0">
                <a:latin typeface="Times New Roman"/>
                <a:cs typeface="Times New Roman"/>
                <a:sym typeface="Times New Roman"/>
              </a:rPr>
              <a:t>Change Data Type</a:t>
            </a:r>
            <a:endParaRPr dirty="0"/>
          </a:p>
          <a:p>
            <a:pPr marL="380990" indent="-380990">
              <a:spcBef>
                <a:spcPts val="1600"/>
              </a:spcBef>
              <a:spcAft>
                <a:spcPts val="1600"/>
              </a:spcAft>
              <a:buSzPts val="1530"/>
              <a:buFont typeface="Arial"/>
              <a:buChar char="•"/>
            </a:pPr>
            <a:r>
              <a:rPr lang="en" dirty="0">
                <a:latin typeface="Times New Roman"/>
                <a:ea typeface="Times New Roman"/>
                <a:cs typeface="Times New Roman"/>
                <a:sym typeface="Times New Roman"/>
              </a:rPr>
              <a:t>Manipulating the Data</a:t>
            </a:r>
            <a:endParaRPr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5"/>
          <p:cNvSpPr txBox="1">
            <a:spLocks noGrp="1"/>
          </p:cNvSpPr>
          <p:nvPr>
            <p:ph type="title"/>
          </p:nvPr>
        </p:nvSpPr>
        <p:spPr>
          <a:xfrm>
            <a:off x="683334" y="484635"/>
            <a:ext cx="10058400" cy="886800"/>
          </a:xfrm>
          <a:prstGeom prst="rect">
            <a:avLst/>
          </a:prstGeom>
          <a:noFill/>
          <a:ln>
            <a:noFill/>
          </a:ln>
        </p:spPr>
        <p:txBody>
          <a:bodyPr spcFirstLastPara="1" vert="horz" wrap="square" lIns="121900" tIns="60933" rIns="121900" bIns="60933" rtlCol="0" anchor="ctr" anchorCtr="0">
            <a:noAutofit/>
          </a:bodyPr>
          <a:lstStyle/>
          <a:p>
            <a:pPr rtl="0">
              <a:spcBef>
                <a:spcPts val="0"/>
              </a:spcBef>
              <a:spcAft>
                <a:spcPts val="0"/>
              </a:spcAft>
            </a:pPr>
            <a:r>
              <a:rPr lang="en-US" sz="2133" b="1" dirty="0">
                <a:solidFill>
                  <a:srgbClr val="4A4A4A"/>
                </a:solidFill>
                <a:latin typeface="Arial" panose="020B0604020202020204" pitchFamily="34" charset="0"/>
                <a:ea typeface="Times New Roman"/>
                <a:cs typeface="Arial" panose="020B0604020202020204" pitchFamily="34" charset="0"/>
                <a:sym typeface="Times New Roman"/>
              </a:rPr>
              <a:t>About our Credit Card</a:t>
            </a:r>
            <a:br>
              <a:rPr lang="en-US" sz="2133" b="1" dirty="0">
                <a:solidFill>
                  <a:srgbClr val="4A4A4A"/>
                </a:solidFill>
                <a:latin typeface="Arial" panose="020B0604020202020204" pitchFamily="34" charset="0"/>
                <a:ea typeface="Times New Roman"/>
                <a:cs typeface="Arial" panose="020B0604020202020204" pitchFamily="34" charset="0"/>
                <a:sym typeface="Times New Roman"/>
              </a:rPr>
            </a:br>
            <a:r>
              <a:rPr lang="en-US" sz="1400" b="0" i="1" u="none" strike="noStrike" dirty="0" err="1">
                <a:solidFill>
                  <a:srgbClr val="000000"/>
                </a:solidFill>
                <a:effectLst/>
                <a:latin typeface="Arial" panose="020B0604020202020204" pitchFamily="34" charset="0"/>
                <a:cs typeface="Arial" panose="020B0604020202020204" pitchFamily="34" charset="0"/>
              </a:rPr>
              <a:t>credit_card_data_da.parquet</a:t>
            </a:r>
            <a:br>
              <a:rPr lang="en-US" sz="4400" b="0" dirty="0">
                <a:effectLst/>
                <a:latin typeface="Arial" panose="020B0604020202020204" pitchFamily="34" charset="0"/>
                <a:cs typeface="Arial" panose="020B0604020202020204" pitchFamily="34" charset="0"/>
              </a:rPr>
            </a:br>
            <a:r>
              <a:rPr lang="en-US" sz="1400" b="0" i="1" u="none" strike="noStrike" dirty="0">
                <a:solidFill>
                  <a:srgbClr val="000000"/>
                </a:solidFill>
                <a:effectLst/>
                <a:latin typeface="Arial" panose="020B0604020202020204" pitchFamily="34" charset="0"/>
                <a:cs typeface="Arial" panose="020B0604020202020204" pitchFamily="34" charset="0"/>
              </a:rPr>
              <a:t>This table contains records for all user’s information.</a:t>
            </a:r>
            <a:br>
              <a:rPr lang="en-US" sz="4400" b="0" dirty="0">
                <a:effectLst/>
                <a:latin typeface="Arial" panose="020B0604020202020204" pitchFamily="34" charset="0"/>
                <a:cs typeface="Arial" panose="020B0604020202020204" pitchFamily="34" charset="0"/>
              </a:rPr>
            </a:br>
            <a:r>
              <a:rPr lang="en-US" sz="1400" b="0" i="1" u="none" strike="noStrike" dirty="0">
                <a:solidFill>
                  <a:srgbClr val="000000"/>
                </a:solidFill>
                <a:effectLst/>
                <a:latin typeface="Arial" panose="020B0604020202020204" pitchFamily="34" charset="0"/>
                <a:cs typeface="Arial" panose="020B0604020202020204" pitchFamily="34" charset="0"/>
              </a:rPr>
              <a:t>6’877,837 rows &amp; 64 columns. Size: 217 MB</a:t>
            </a:r>
            <a:endParaRPr lang="en-US" sz="4400" dirty="0">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19E44D74-F7AC-F1F4-3061-FA50A6D3C513}"/>
              </a:ext>
            </a:extLst>
          </p:cNvPr>
          <p:cNvPicPr>
            <a:picLocks noChangeAspect="1"/>
          </p:cNvPicPr>
          <p:nvPr/>
        </p:nvPicPr>
        <p:blipFill>
          <a:blip r:embed="rId3"/>
          <a:stretch>
            <a:fillRect/>
          </a:stretch>
        </p:blipFill>
        <p:spPr>
          <a:xfrm>
            <a:off x="1096561" y="1536570"/>
            <a:ext cx="4454764" cy="5044365"/>
          </a:xfrm>
          <a:prstGeom prst="rect">
            <a:avLst/>
          </a:prstGeom>
        </p:spPr>
      </p:pic>
      <p:pic>
        <p:nvPicPr>
          <p:cNvPr id="7" name="Picture 6">
            <a:extLst>
              <a:ext uri="{FF2B5EF4-FFF2-40B4-BE49-F238E27FC236}">
                <a16:creationId xmlns:a16="http://schemas.microsoft.com/office/drawing/2014/main" id="{1C7CDC15-86DE-A274-5E2B-172FD409E182}"/>
              </a:ext>
            </a:extLst>
          </p:cNvPr>
          <p:cNvPicPr>
            <a:picLocks noChangeAspect="1"/>
          </p:cNvPicPr>
          <p:nvPr/>
        </p:nvPicPr>
        <p:blipFill>
          <a:blip r:embed="rId4"/>
          <a:stretch>
            <a:fillRect/>
          </a:stretch>
        </p:blipFill>
        <p:spPr>
          <a:xfrm>
            <a:off x="6720716" y="928035"/>
            <a:ext cx="4479656" cy="565290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34"/>
        <p:cNvGrpSpPr/>
        <p:nvPr/>
      </p:nvGrpSpPr>
      <p:grpSpPr>
        <a:xfrm>
          <a:off x="0" y="0"/>
          <a:ext cx="0" cy="0"/>
          <a:chOff x="0" y="0"/>
          <a:chExt cx="0" cy="0"/>
        </a:xfrm>
      </p:grpSpPr>
      <p:sp>
        <p:nvSpPr>
          <p:cNvPr id="141" name="Rectangle 140">
            <a:extLst>
              <a:ext uri="{FF2B5EF4-FFF2-40B4-BE49-F238E27FC236}">
                <a16:creationId xmlns:a16="http://schemas.microsoft.com/office/drawing/2014/main" id="{2550AE69-AC86-4188-83E5-A856C4F1DC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346946"/>
            <a:ext cx="10222992" cy="80683"/>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43" name="Rectangle 142">
            <a:extLst>
              <a:ext uri="{FF2B5EF4-FFF2-40B4-BE49-F238E27FC236}">
                <a16:creationId xmlns:a16="http://schemas.microsoft.com/office/drawing/2014/main" id="{EC4CA156-2C9D-4F0C-B229-88D8B5E17B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4299696"/>
            <a:ext cx="10222992" cy="80683"/>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45" name="Rectangle 144">
            <a:extLst>
              <a:ext uri="{FF2B5EF4-FFF2-40B4-BE49-F238E27FC236}">
                <a16:creationId xmlns:a16="http://schemas.microsoft.com/office/drawing/2014/main" id="{D7361ED3-EBE5-4EFC-8DA3-D0CE4BF2F4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484779"/>
            <a:ext cx="10222992" cy="2743200"/>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grpSp>
        <p:nvGrpSpPr>
          <p:cNvPr id="147" name="Group 146">
            <a:extLst>
              <a:ext uri="{FF2B5EF4-FFF2-40B4-BE49-F238E27FC236}">
                <a16:creationId xmlns:a16="http://schemas.microsoft.com/office/drawing/2014/main" id="{85105087-7F16-4C94-837C-C4544511666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649215" y="4068923"/>
            <a:ext cx="1080904" cy="1080902"/>
            <a:chOff x="9685338" y="4460675"/>
            <a:chExt cx="1080904" cy="1080902"/>
          </a:xfrm>
        </p:grpSpPr>
        <p:sp>
          <p:nvSpPr>
            <p:cNvPr id="148" name="Oval 147">
              <a:extLst>
                <a:ext uri="{FF2B5EF4-FFF2-40B4-BE49-F238E27FC236}">
                  <a16:creationId xmlns:a16="http://schemas.microsoft.com/office/drawing/2014/main" id="{4F2F3467-E50F-4A91-B27D-E324936A66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85338" y="4460675"/>
              <a:ext cx="1080904" cy="1080902"/>
            </a:xfrm>
            <a:prstGeom prst="ellipse">
              <a:avLst/>
            </a:prstGeom>
            <a:blipFill dpi="0" rotWithShape="1">
              <a:blip r:embed="rId5">
                <a:duotone>
                  <a:schemeClr val="accent1">
                    <a:shade val="45000"/>
                    <a:satMod val="135000"/>
                  </a:schemeClr>
                  <a:prstClr val="white"/>
                </a:duotone>
                <a:extLst>
                  <a:ext uri="{BEBA8EAE-BF5A-486C-A8C5-ECC9F3942E4B}">
                    <a14:imgProps xmlns:a14="http://schemas.microsoft.com/office/drawing/2010/main">
                      <a14:imgLayer r:embed="rId6">
                        <a14:imgEffect>
                          <a14:saturation sat="95000"/>
                        </a14:imgEffect>
                      </a14:imgLayer>
                    </a14:imgProps>
                  </a:ext>
                </a:extLst>
              </a:blip>
              <a:srcRect/>
              <a:tile tx="0" ty="0" sx="85000" sy="85000" flip="none" algn="tl"/>
            </a:blipFill>
            <a:ln w="25400" cap="flat" cmpd="sng" algn="ctr">
              <a:noFill/>
              <a:prstDash val="solid"/>
            </a:ln>
            <a:effectLst/>
          </p:spPr>
          <p:txBody>
            <a:bodyPr/>
            <a:lstStyle/>
            <a:p>
              <a:endParaRPr lang="en-US"/>
            </a:p>
          </p:txBody>
        </p:sp>
        <p:sp>
          <p:nvSpPr>
            <p:cNvPr id="149" name="Oval 148">
              <a:extLst>
                <a:ext uri="{FF2B5EF4-FFF2-40B4-BE49-F238E27FC236}">
                  <a16:creationId xmlns:a16="http://schemas.microsoft.com/office/drawing/2014/main" id="{D678BE03-AC84-4940-A7FD-5B143FE2D6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93429" y="4568765"/>
              <a:ext cx="864723" cy="864722"/>
            </a:xfrm>
            <a:prstGeom prst="ellipse">
              <a:avLst/>
            </a:prstGeom>
            <a:noFill/>
            <a:ln w="25400" cap="flat" cmpd="sng" algn="ctr">
              <a:solidFill>
                <a:sysClr val="window" lastClr="FFFFFF"/>
              </a:solidFill>
              <a:prstDash val="solid"/>
            </a:ln>
            <a:effectLst/>
          </p:spPr>
          <p:txBody>
            <a:bodyPr/>
            <a:lstStyle/>
            <a:p>
              <a:endParaRPr lang="en-US"/>
            </a:p>
          </p:txBody>
        </p:sp>
      </p:grpSp>
      <p:sp useBgFill="1">
        <p:nvSpPr>
          <p:cNvPr id="151" name="Rectangle 150">
            <a:extLst>
              <a:ext uri="{FF2B5EF4-FFF2-40B4-BE49-F238E27FC236}">
                <a16:creationId xmlns:a16="http://schemas.microsoft.com/office/drawing/2014/main" id="{19A1D830-E73C-47A9-A534-323CEEFF5B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Rectangle 152">
            <a:extLst>
              <a:ext uri="{FF2B5EF4-FFF2-40B4-BE49-F238E27FC236}">
                <a16:creationId xmlns:a16="http://schemas.microsoft.com/office/drawing/2014/main" id="{8F69FBEC-4C47-4288-962D-3FC20C79F3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blipFill dpi="0" rotWithShape="1">
            <a:blip r:embed="rId3">
              <a:alphaModFix amt="60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Google Shape;135;g1261b9f1460_0_4"/>
          <p:cNvSpPr txBox="1">
            <a:spLocks noGrp="1"/>
          </p:cNvSpPr>
          <p:nvPr>
            <p:ph type="title"/>
          </p:nvPr>
        </p:nvSpPr>
        <p:spPr>
          <a:xfrm>
            <a:off x="7534654" y="702365"/>
            <a:ext cx="3896264" cy="3765666"/>
          </a:xfrm>
          <a:prstGeom prst="rect">
            <a:avLst/>
          </a:prstGeom>
        </p:spPr>
        <p:txBody>
          <a:bodyPr spcFirstLastPara="1" vert="horz" lIns="91440" tIns="45720" rIns="91440" bIns="45720" rtlCol="0" anchor="b" anchorCtr="0">
            <a:normAutofit/>
          </a:bodyPr>
          <a:lstStyle/>
          <a:p>
            <a:pPr>
              <a:lnSpc>
                <a:spcPct val="80000"/>
              </a:lnSpc>
              <a:buSzPts val="1800"/>
            </a:pPr>
            <a:r>
              <a:rPr lang="en-US" sz="7200">
                <a:blipFill dpi="0" rotWithShape="1">
                  <a:blip r:embed="rId5"/>
                  <a:srcRect/>
                  <a:tile tx="6350" ty="-127000" sx="65000" sy="64000" flip="none" algn="tl"/>
                </a:blipFill>
                <a:sym typeface="Times New Roman"/>
              </a:rPr>
              <a:t>Data Cleaning Process</a:t>
            </a:r>
            <a:endParaRPr lang="en-US" sz="7200">
              <a:blipFill dpi="0" rotWithShape="1">
                <a:blip r:embed="rId5"/>
                <a:srcRect/>
                <a:tile tx="6350" ty="-127000" sx="65000" sy="64000" flip="none" algn="tl"/>
              </a:blipFill>
            </a:endParaRPr>
          </a:p>
        </p:txBody>
      </p:sp>
      <p:pic>
        <p:nvPicPr>
          <p:cNvPr id="138" name="Picture 137" descr="Hand spraying sanitiser">
            <a:extLst>
              <a:ext uri="{FF2B5EF4-FFF2-40B4-BE49-F238E27FC236}">
                <a16:creationId xmlns:a16="http://schemas.microsoft.com/office/drawing/2014/main" id="{96C2397D-E081-7600-7974-8639A8CF5F90}"/>
              </a:ext>
            </a:extLst>
          </p:cNvPr>
          <p:cNvPicPr>
            <a:picLocks noChangeAspect="1"/>
          </p:cNvPicPr>
          <p:nvPr/>
        </p:nvPicPr>
        <p:blipFill rotWithShape="1">
          <a:blip r:embed="rId7"/>
          <a:srcRect l="3375" r="29455" b="-1"/>
          <a:stretch/>
        </p:blipFill>
        <p:spPr>
          <a:xfrm>
            <a:off x="20" y="10"/>
            <a:ext cx="6901088" cy="6857990"/>
          </a:xfrm>
          <a:prstGeom prst="rect">
            <a:avLst/>
          </a:prstGeom>
        </p:spPr>
      </p:pic>
      <p:grpSp>
        <p:nvGrpSpPr>
          <p:cNvPr id="155" name="Group 154">
            <a:extLst>
              <a:ext uri="{FF2B5EF4-FFF2-40B4-BE49-F238E27FC236}">
                <a16:creationId xmlns:a16="http://schemas.microsoft.com/office/drawing/2014/main" id="{54F6FC82-E588-4DA0-8096-0C3BD54F17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4" y="6229681"/>
            <a:ext cx="457200" cy="457200"/>
            <a:chOff x="11361456" y="6195813"/>
            <a:chExt cx="548640" cy="548640"/>
          </a:xfrm>
        </p:grpSpPr>
        <p:sp>
          <p:nvSpPr>
            <p:cNvPr id="156" name="Oval 155">
              <a:extLst>
                <a:ext uri="{FF2B5EF4-FFF2-40B4-BE49-F238E27FC236}">
                  <a16:creationId xmlns:a16="http://schemas.microsoft.com/office/drawing/2014/main" id="{E8898E90-044F-45FF-8B4D-CE0F6A630A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8">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57" name="Oval 156">
              <a:extLst>
                <a:ext uri="{FF2B5EF4-FFF2-40B4-BE49-F238E27FC236}">
                  <a16:creationId xmlns:a16="http://schemas.microsoft.com/office/drawing/2014/main" id="{923BF161-A852-4DA5-BB4C-2DFC336B77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5B7F3A8-C5B2-33CE-2360-C8EA2BDB2F59}"/>
              </a:ext>
            </a:extLst>
          </p:cNvPr>
          <p:cNvPicPr>
            <a:picLocks noChangeAspect="1"/>
          </p:cNvPicPr>
          <p:nvPr/>
        </p:nvPicPr>
        <p:blipFill>
          <a:blip r:embed="rId2"/>
          <a:stretch>
            <a:fillRect/>
          </a:stretch>
        </p:blipFill>
        <p:spPr>
          <a:xfrm>
            <a:off x="1805568" y="666510"/>
            <a:ext cx="8580864" cy="5524979"/>
          </a:xfrm>
          <a:prstGeom prst="rect">
            <a:avLst/>
          </a:prstGeom>
        </p:spPr>
      </p:pic>
    </p:spTree>
    <p:extLst>
      <p:ext uri="{BB962C8B-B14F-4D97-AF65-F5344CB8AC3E}">
        <p14:creationId xmlns:p14="http://schemas.microsoft.com/office/powerpoint/2010/main" val="11176787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550AE69-AC86-4188-83E5-A856C4F1DC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1" name="Rectangle 10">
            <a:extLst>
              <a:ext uri="{FF2B5EF4-FFF2-40B4-BE49-F238E27FC236}">
                <a16:creationId xmlns:a16="http://schemas.microsoft.com/office/drawing/2014/main" id="{EC4CA156-2C9D-4F0C-B229-88D8B5E17B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3" name="Rectangle 12">
            <a:extLst>
              <a:ext uri="{FF2B5EF4-FFF2-40B4-BE49-F238E27FC236}">
                <a16:creationId xmlns:a16="http://schemas.microsoft.com/office/drawing/2014/main" id="{D7361ED3-EBE5-4EFC-8DA3-D0CE4BF2F4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grpSp>
        <p:nvGrpSpPr>
          <p:cNvPr id="15" name="Group 14">
            <a:extLst>
              <a:ext uri="{FF2B5EF4-FFF2-40B4-BE49-F238E27FC236}">
                <a16:creationId xmlns:a16="http://schemas.microsoft.com/office/drawing/2014/main" id="{85105087-7F16-4C94-837C-C4544511666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649215" y="4068923"/>
            <a:ext cx="1080904" cy="1080902"/>
            <a:chOff x="9685338" y="4460675"/>
            <a:chExt cx="1080904" cy="1080902"/>
          </a:xfrm>
        </p:grpSpPr>
        <p:sp>
          <p:nvSpPr>
            <p:cNvPr id="16" name="Oval 15">
              <a:extLst>
                <a:ext uri="{FF2B5EF4-FFF2-40B4-BE49-F238E27FC236}">
                  <a16:creationId xmlns:a16="http://schemas.microsoft.com/office/drawing/2014/main" id="{4F2F3467-E50F-4A91-B27D-E324936A66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a:lstStyle/>
            <a:p>
              <a:endParaRPr lang="en-US"/>
            </a:p>
          </p:txBody>
        </p:sp>
        <p:sp>
          <p:nvSpPr>
            <p:cNvPr id="17" name="Oval 16">
              <a:extLst>
                <a:ext uri="{FF2B5EF4-FFF2-40B4-BE49-F238E27FC236}">
                  <a16:creationId xmlns:a16="http://schemas.microsoft.com/office/drawing/2014/main" id="{D678BE03-AC84-4940-A7FD-5B143FE2D6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93429" y="4568765"/>
              <a:ext cx="864723" cy="864722"/>
            </a:xfrm>
            <a:prstGeom prst="ellipse">
              <a:avLst/>
            </a:prstGeom>
            <a:noFill/>
            <a:ln w="25400" cap="flat" cmpd="sng" algn="ctr">
              <a:solidFill>
                <a:sysClr val="window" lastClr="FFFFFF"/>
              </a:solidFill>
              <a:prstDash val="solid"/>
            </a:ln>
            <a:effectLst/>
          </p:spPr>
          <p:txBody>
            <a:bodyPr/>
            <a:lstStyle/>
            <a:p>
              <a:endParaRPr lang="en-US"/>
            </a:p>
          </p:txBody>
        </p:sp>
      </p:grpSp>
      <p:sp>
        <p:nvSpPr>
          <p:cNvPr id="19" name="Rectangle 18">
            <a:extLst>
              <a:ext uri="{FF2B5EF4-FFF2-40B4-BE49-F238E27FC236}">
                <a16:creationId xmlns:a16="http://schemas.microsoft.com/office/drawing/2014/main" id="{5C28659E-412C-4600-B45E-BAE370BC2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Pile of credit cards">
            <a:extLst>
              <a:ext uri="{FF2B5EF4-FFF2-40B4-BE49-F238E27FC236}">
                <a16:creationId xmlns:a16="http://schemas.microsoft.com/office/drawing/2014/main" id="{E4B9AA64-EC72-3288-F0E7-76DC4126F27A}"/>
              </a:ext>
            </a:extLst>
          </p:cNvPr>
          <p:cNvPicPr>
            <a:picLocks noChangeAspect="1"/>
          </p:cNvPicPr>
          <p:nvPr/>
        </p:nvPicPr>
        <p:blipFill rotWithShape="1">
          <a:blip r:embed="rId6">
            <a:extLst>
              <a:ext uri="{28A0092B-C50C-407E-A947-70E740481C1C}">
                <a14:useLocalDpi xmlns:a14="http://schemas.microsoft.com/office/drawing/2010/main" val="0"/>
              </a:ext>
            </a:extLst>
          </a:blip>
          <a:srcRect l="1732" t="23391" r="7359"/>
          <a:stretch/>
        </p:blipFill>
        <p:spPr>
          <a:xfrm>
            <a:off x="20" y="10"/>
            <a:ext cx="12191980" cy="6857989"/>
          </a:xfrm>
          <a:prstGeom prst="rect">
            <a:avLst/>
          </a:prstGeom>
        </p:spPr>
      </p:pic>
      <p:sp>
        <p:nvSpPr>
          <p:cNvPr id="21" name="Rectangle 20">
            <a:extLst>
              <a:ext uri="{FF2B5EF4-FFF2-40B4-BE49-F238E27FC236}">
                <a16:creationId xmlns:a16="http://schemas.microsoft.com/office/drawing/2014/main" id="{55BE2824-A619-43D4-8CEE-814E76EACE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blipFill dpi="0" rotWithShape="1">
            <a:blip r:embed="rId7">
              <a:alphaModFix amt="17000"/>
              <a:duotone>
                <a:schemeClr val="accent1">
                  <a:shade val="45000"/>
                  <a:satMod val="135000"/>
                </a:schemeClr>
                <a:prstClr val="white"/>
              </a:duotone>
              <a:extLst>
                <a:ext uri="{BEBA8EAE-BF5A-486C-A8C5-ECC9F3942E4B}">
                  <a14:imgProps xmlns:a14="http://schemas.microsoft.com/office/drawing/2010/main">
                    <a14:imgLayer r:embed="rId3">
                      <a14:imgEffect>
                        <a14:sharpenSoften amount="25000"/>
                      </a14:imgEffect>
                      <a14:imgEffect>
                        <a14:brightnessContrast bright="20000" contrast="20000"/>
                      </a14:imgEffect>
                    </a14:imgLayer>
                  </a14:imgProps>
                </a:ext>
                <a:ext uri="{28A0092B-C50C-407E-A947-70E740481C1C}">
                  <a14:useLocalDpi xmlns:a14="http://schemas.microsoft.com/office/drawing/2010/main" val="0"/>
                </a:ext>
              </a:extLst>
            </a:blip>
            <a:srcRect/>
            <a:tile tx="0" ty="-254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7F757314-8028-429F-A691-15514DF113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2531684"/>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CCFB0F09-9A6D-4393-94DE-D19BB32FF3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2669517"/>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C1A8FF86-3729-44D9-9029-E0816A7E24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5484434"/>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Group 28">
            <a:extLst>
              <a:ext uri="{FF2B5EF4-FFF2-40B4-BE49-F238E27FC236}">
                <a16:creationId xmlns:a16="http://schemas.microsoft.com/office/drawing/2014/main" id="{A924F705-30C0-4ED8-9364-62609FAD44D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649215" y="5253661"/>
            <a:ext cx="1080904" cy="1080902"/>
            <a:chOff x="9685338" y="4460675"/>
            <a:chExt cx="1080904" cy="1080902"/>
          </a:xfrm>
        </p:grpSpPr>
        <p:sp>
          <p:nvSpPr>
            <p:cNvPr id="30" name="Oval 29">
              <a:extLst>
                <a:ext uri="{FF2B5EF4-FFF2-40B4-BE49-F238E27FC236}">
                  <a16:creationId xmlns:a16="http://schemas.microsoft.com/office/drawing/2014/main" id="{2011EC6B-5921-4E83-802A-C8EDBFF944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85338" y="4460675"/>
              <a:ext cx="1080904" cy="1080902"/>
            </a:xfrm>
            <a:prstGeom prst="ellipse">
              <a:avLst/>
            </a:prstGeom>
            <a:blipFill dpi="0" rotWithShape="1">
              <a:blip r:embed="rId4">
                <a:duotone>
                  <a:schemeClr val="accent1">
                    <a:shade val="45000"/>
                    <a:satMod val="135000"/>
                  </a:schemeClr>
                  <a:prstClr val="white"/>
                </a:duotone>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31" name="Oval 30">
              <a:extLst>
                <a:ext uri="{FF2B5EF4-FFF2-40B4-BE49-F238E27FC236}">
                  <a16:creationId xmlns:a16="http://schemas.microsoft.com/office/drawing/2014/main" id="{A6591F3A-6CC6-475E-B681-19B2E17DCC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2" name="Title 1">
            <a:extLst>
              <a:ext uri="{FF2B5EF4-FFF2-40B4-BE49-F238E27FC236}">
                <a16:creationId xmlns:a16="http://schemas.microsoft.com/office/drawing/2014/main" id="{A55F6DE3-E816-35E5-B659-AD9AF70826E3}"/>
              </a:ext>
            </a:extLst>
          </p:cNvPr>
          <p:cNvSpPr>
            <a:spLocks noGrp="1"/>
          </p:cNvSpPr>
          <p:nvPr>
            <p:ph type="title"/>
          </p:nvPr>
        </p:nvSpPr>
        <p:spPr>
          <a:xfrm>
            <a:off x="1051560" y="2612367"/>
            <a:ext cx="9966960" cy="3017156"/>
          </a:xfrm>
        </p:spPr>
        <p:txBody>
          <a:bodyPr vert="horz" lIns="91440" tIns="45720" rIns="91440" bIns="45720" rtlCol="0" anchor="ctr">
            <a:normAutofit/>
          </a:bodyPr>
          <a:lstStyle/>
          <a:p>
            <a:pPr>
              <a:lnSpc>
                <a:spcPct val="80000"/>
              </a:lnSpc>
            </a:pPr>
            <a:r>
              <a:rPr lang="en-US" sz="9600" b="1">
                <a:blipFill dpi="0" rotWithShape="1">
                  <a:blip r:embed="rId4"/>
                  <a:srcRect/>
                  <a:tile tx="6350" ty="-127000" sx="65000" sy="64000" flip="none" algn="tl"/>
                </a:blipFill>
                <a:effectLst/>
              </a:rPr>
              <a:t>Exploratory DATA ANALYSIS </a:t>
            </a:r>
            <a:endParaRPr lang="en-US" sz="9600">
              <a:blipFill dpi="0" rotWithShape="1">
                <a:blip r:embed="rId4"/>
                <a:srcRect/>
                <a:tile tx="6350" ty="-127000" sx="65000" sy="64000" flip="none" algn="tl"/>
              </a:blipFill>
            </a:endParaRPr>
          </a:p>
        </p:txBody>
      </p:sp>
    </p:spTree>
    <p:extLst>
      <p:ext uri="{BB962C8B-B14F-4D97-AF65-F5344CB8AC3E}">
        <p14:creationId xmlns:p14="http://schemas.microsoft.com/office/powerpoint/2010/main" val="23155749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2A313B03-D361-4EC9-AF52-0B3C1C92C2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8" name="Oval 7">
              <a:extLst>
                <a:ext uri="{FF2B5EF4-FFF2-40B4-BE49-F238E27FC236}">
                  <a16:creationId xmlns:a16="http://schemas.microsoft.com/office/drawing/2014/main" id="{5E79CB85-A08A-4579-86F6-A8AA97551B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2">
                <a:duotone>
                  <a:schemeClr val="accent1">
                    <a:shade val="45000"/>
                    <a:satMod val="135000"/>
                  </a:schemeClr>
                  <a:prstClr val="white"/>
                </a:duotone>
                <a:extLst>
                  <a:ext uri="{BEBA8EAE-BF5A-486C-A8C5-ECC9F3942E4B}">
                    <a14:imgProps xmlns:a14="http://schemas.microsoft.com/office/drawing/2010/main">
                      <a14:imgLayer r:embed="rId3">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a:lstStyle/>
            <a:p>
              <a:endParaRPr lang="en-US"/>
            </a:p>
          </p:txBody>
        </p:sp>
        <p:sp>
          <p:nvSpPr>
            <p:cNvPr id="9" name="Oval 8">
              <a:extLst>
                <a:ext uri="{FF2B5EF4-FFF2-40B4-BE49-F238E27FC236}">
                  <a16:creationId xmlns:a16="http://schemas.microsoft.com/office/drawing/2014/main" id="{D6C61C9C-364D-4CB6-B9D1-1A6F50F6AF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a:lstStyle/>
            <a:p>
              <a:endParaRPr lang="en-US"/>
            </a:p>
          </p:txBody>
        </p:sp>
      </p:grpSp>
      <p:sp useBgFill="1">
        <p:nvSpPr>
          <p:cNvPr id="11" name="Rectangle 10">
            <a:extLst>
              <a:ext uri="{FF2B5EF4-FFF2-40B4-BE49-F238E27FC236}">
                <a16:creationId xmlns:a16="http://schemas.microsoft.com/office/drawing/2014/main" id="{9C9664EF-0D74-4781-B4B4-646A93B50B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54C0CC2-F056-47AD-A361-F33F5EE976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999"/>
          </a:xfrm>
          <a:prstGeom prst="rect">
            <a:avLst/>
          </a:prstGeom>
          <a:blipFill dpi="0" rotWithShape="1">
            <a:blip r:embed="rId4">
              <a:alphaModFix amt="60000"/>
              <a:lum bright="70000" contrast="-70000"/>
              <a:extLst>
                <a:ext uri="{BEBA8EAE-BF5A-486C-A8C5-ECC9F3942E4B}">
                  <a14:imgProps xmlns:a14="http://schemas.microsoft.com/office/drawing/2010/main">
                    <a14:imgLayer r:embed="rId5">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useBgFill="1">
        <p:nvSpPr>
          <p:cNvPr id="15" name="Rectangle 14">
            <a:extLst>
              <a:ext uri="{FF2B5EF4-FFF2-40B4-BE49-F238E27FC236}">
                <a16:creationId xmlns:a16="http://schemas.microsoft.com/office/drawing/2014/main" id="{CD560C9F-7A8F-4FBA-BD3A-EB75B62E45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ln w="22225">
            <a:solidFill>
              <a:srgbClr val="2A8B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slide2" descr="Fraud Detection and Prevention1">
            <a:extLst>
              <a:ext uri="{FF2B5EF4-FFF2-40B4-BE49-F238E27FC236}">
                <a16:creationId xmlns:a16="http://schemas.microsoft.com/office/drawing/2014/main" id="{A611E6A5-DB8E-4433-982E-F4B5E41D809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41189" y="573505"/>
            <a:ext cx="6011565" cy="5710987"/>
          </a:xfrm>
          <a:prstGeom prst="rect">
            <a:avLst/>
          </a:prstGeom>
        </p:spPr>
      </p:pic>
      <p:sp>
        <p:nvSpPr>
          <p:cNvPr id="4" name="TextBox 3">
            <a:extLst>
              <a:ext uri="{FF2B5EF4-FFF2-40B4-BE49-F238E27FC236}">
                <a16:creationId xmlns:a16="http://schemas.microsoft.com/office/drawing/2014/main" id="{8F6C2C34-828D-FBFE-A5A0-4BF47BC795C6}"/>
              </a:ext>
            </a:extLst>
          </p:cNvPr>
          <p:cNvSpPr txBox="1"/>
          <p:nvPr/>
        </p:nvSpPr>
        <p:spPr>
          <a:xfrm>
            <a:off x="447817" y="5992104"/>
            <a:ext cx="11381914" cy="584775"/>
          </a:xfrm>
          <a:prstGeom prst="rect">
            <a:avLst/>
          </a:prstGeom>
          <a:noFill/>
        </p:spPr>
        <p:txBody>
          <a:bodyPr wrap="square">
            <a:spAutoFit/>
          </a:bodyPr>
          <a:lstStyle/>
          <a:p>
            <a:r>
              <a:rPr lang="en-US" sz="1400" dirty="0">
                <a:hlinkClick r:id="rId7"/>
              </a:rPr>
              <a:t>https://public.tableau.com/app/profile/juan.river.veloz.reyes/viz/FraudDetectionandPrevention-DS4A/FraudDetectionandPrevention#1</a:t>
            </a:r>
            <a:endParaRPr lang="en-US" sz="1400" dirty="0"/>
          </a:p>
          <a:p>
            <a:endParaRPr lang="en-US" dirty="0"/>
          </a:p>
        </p:txBody>
      </p:sp>
    </p:spTree>
    <p:extLst>
      <p:ext uri="{BB962C8B-B14F-4D97-AF65-F5344CB8AC3E}">
        <p14:creationId xmlns:p14="http://schemas.microsoft.com/office/powerpoint/2010/main" val="9599258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Wood Type</Template>
  <TotalTime>62</TotalTime>
  <Words>807</Words>
  <Application>Microsoft Office PowerPoint</Application>
  <PresentationFormat>Widescreen</PresentationFormat>
  <Paragraphs>62</Paragraphs>
  <Slides>20</Slides>
  <Notes>9</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20</vt:i4>
      </vt:variant>
    </vt:vector>
  </HeadingPairs>
  <TitlesOfParts>
    <vt:vector size="30" baseType="lpstr">
      <vt:lpstr>Arial</vt:lpstr>
      <vt:lpstr>Calibri</vt:lpstr>
      <vt:lpstr>Courier New</vt:lpstr>
      <vt:lpstr>Roboto</vt:lpstr>
      <vt:lpstr>Rockwell</vt:lpstr>
      <vt:lpstr>Rockwell Condensed</vt:lpstr>
      <vt:lpstr>Rockwell Extra Bold</vt:lpstr>
      <vt:lpstr>Times New Roman</vt:lpstr>
      <vt:lpstr>Wingdings</vt:lpstr>
      <vt:lpstr>Wood Type</vt:lpstr>
      <vt:lpstr>Fraud Detection and Prevention</vt:lpstr>
      <vt:lpstr>BACKGROUND</vt:lpstr>
      <vt:lpstr>Goal</vt:lpstr>
      <vt:lpstr>PREPROCESSING</vt:lpstr>
      <vt:lpstr>About our Credit Card credit_card_data_da.parquet This table contains records for all user’s information. 6’877,837 rows &amp; 64 columns. Size: 217 MB</vt:lpstr>
      <vt:lpstr>Data Cleaning Process</vt:lpstr>
      <vt:lpstr>PowerPoint Presentation</vt:lpstr>
      <vt:lpstr>Exploratory DATA ANALYSIS </vt:lpstr>
      <vt:lpstr>PowerPoint Presentation</vt:lpstr>
      <vt:lpstr>PowerPoint Presentation</vt:lpstr>
      <vt:lpstr>PowerPoint Presentation</vt:lpstr>
      <vt:lpstr>PowerPoint Presentation</vt:lpstr>
      <vt:lpstr>Predictive Modeling with Random Forest</vt:lpstr>
      <vt:lpstr>PowerPoint Presentation</vt:lpstr>
      <vt:lpstr>PowerPoint Presentation</vt:lpstr>
      <vt:lpstr>Insights</vt:lpstr>
      <vt:lpstr>Based on the feature importance scores, the three top most important features for predicting fraud transactions are:</vt:lpstr>
      <vt:lpstr>Recommendations</vt:lpstr>
      <vt:lpstr>Recommendations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Fraud Detection and Prevention</dc:title>
  <dc:creator/>
  <cp:lastModifiedBy>Juan River Veloz Reyes</cp:lastModifiedBy>
  <cp:revision>3</cp:revision>
  <dcterms:created xsi:type="dcterms:W3CDTF">2023-11-07T23:28:21Z</dcterms:created>
  <dcterms:modified xsi:type="dcterms:W3CDTF">2023-11-08T00:37:02Z</dcterms:modified>
</cp:coreProperties>
</file>